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  <p:sldMasterId id="2147483685" r:id="rId2"/>
    <p:sldMasterId id="2147483673" r:id="rId3"/>
    <p:sldMasterId id="2147483661" r:id="rId4"/>
    <p:sldMasterId id="2147483741" r:id="rId5"/>
  </p:sldMasterIdLst>
  <p:notesMasterIdLst>
    <p:notesMasterId r:id="rId30"/>
  </p:notesMasterIdLst>
  <p:handoutMasterIdLst>
    <p:handoutMasterId r:id="rId31"/>
  </p:handoutMasterIdLst>
  <p:sldIdLst>
    <p:sldId id="262" r:id="rId6"/>
    <p:sldId id="617" r:id="rId7"/>
    <p:sldId id="627" r:id="rId8"/>
    <p:sldId id="645" r:id="rId9"/>
    <p:sldId id="646" r:id="rId10"/>
    <p:sldId id="618" r:id="rId11"/>
    <p:sldId id="629" r:id="rId12"/>
    <p:sldId id="619" r:id="rId13"/>
    <p:sldId id="631" r:id="rId14"/>
    <p:sldId id="632" r:id="rId15"/>
    <p:sldId id="647" r:id="rId16"/>
    <p:sldId id="626" r:id="rId17"/>
    <p:sldId id="635" r:id="rId18"/>
    <p:sldId id="628" r:id="rId19"/>
    <p:sldId id="636" r:id="rId20"/>
    <p:sldId id="648" r:id="rId21"/>
    <p:sldId id="633" r:id="rId22"/>
    <p:sldId id="637" r:id="rId23"/>
    <p:sldId id="642" r:id="rId24"/>
    <p:sldId id="649" r:id="rId25"/>
    <p:sldId id="640" r:id="rId26"/>
    <p:sldId id="639" r:id="rId27"/>
    <p:sldId id="643" r:id="rId28"/>
    <p:sldId id="644" r:id="rId29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FD78"/>
    <a:srgbClr val="00FF00"/>
    <a:srgbClr val="FFD8FF"/>
    <a:srgbClr val="FFADD6"/>
    <a:srgbClr val="FF82D6"/>
    <a:srgbClr val="73FBA9"/>
    <a:srgbClr val="D5FC79"/>
    <a:srgbClr val="FFFFFF"/>
    <a:srgbClr val="00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9" autoAdjust="0"/>
    <p:restoredTop sz="90169" autoAdjust="0"/>
  </p:normalViewPr>
  <p:slideViewPr>
    <p:cSldViewPr>
      <p:cViewPr>
        <p:scale>
          <a:sx n="75" d="100"/>
          <a:sy n="75" d="100"/>
        </p:scale>
        <p:origin x="-128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1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6" d="100"/>
        <a:sy n="116" d="100"/>
      </p:scale>
      <p:origin x="0" y="16064"/>
    </p:cViewPr>
  </p:sorterViewPr>
  <p:notesViewPr>
    <p:cSldViewPr snapToGrid="0" snapToObjects="1">
      <p:cViewPr varScale="1">
        <p:scale>
          <a:sx n="115" d="100"/>
          <a:sy n="115" d="100"/>
        </p:scale>
        <p:origin x="736" y="200"/>
      </p:cViewPr>
      <p:guideLst>
        <p:guide orient="horz" pos="2208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9ED969BC-D0E7-4BE4-8D59-EDF1FF51A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1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7025" y="527050"/>
            <a:ext cx="3502025" cy="2627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9804" y="3330482"/>
            <a:ext cx="6776468" cy="315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4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E7DD9321-EF23-4D4F-8E26-34363D8AF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4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9763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0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7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FSM = Finite State Machine</a:t>
            </a:r>
          </a:p>
          <a:p>
            <a:r>
              <a:rPr lang="en-US" dirty="0" smtClean="0"/>
              <a:t>DNF = Disjunctive</a:t>
            </a:r>
            <a:r>
              <a:rPr lang="en-US" baseline="0" dirty="0" smtClean="0"/>
              <a:t> Normal Form</a:t>
            </a:r>
          </a:p>
          <a:p>
            <a:endParaRPr lang="en-US" dirty="0" smtClean="0"/>
          </a:p>
          <a:p>
            <a:r>
              <a:rPr lang="en-US" dirty="0" smtClean="0"/>
              <a:t>Why this</a:t>
            </a:r>
            <a:r>
              <a:rPr lang="en-US" baseline="0" dirty="0" smtClean="0"/>
              <a:t> order – refer to </a:t>
            </a:r>
            <a:r>
              <a:rPr lang="en-US" baseline="0" smtClean="0"/>
              <a:t>RIPR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9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2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84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 case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26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2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 case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Test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7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5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18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4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0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6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44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9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1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7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52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46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1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68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1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5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1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37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3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8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6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30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7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06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9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38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7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46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77952"/>
            <a:ext cx="7063740" cy="404164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52400" y="6455811"/>
            <a:ext cx="1904999" cy="273844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455811"/>
            <a:ext cx="685800" cy="386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62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7955280" cy="5113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7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6206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39" y="365760"/>
            <a:ext cx="7269480" cy="1325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539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95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685800" cy="593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31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3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03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6296474-364D-4E26-AA0C-354464955E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3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B52EE84-6360-4B12-B1B1-48D5AB00A8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96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64CEE9-8946-4111-8F4D-0E794C699F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376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7F248C6-A948-49B1-AFED-B83994B9E5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7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8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7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0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86A18-3CA3-3644-949E-A3B3F7CF49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>
            <a:solidFill>
              <a:srgbClr val="FF4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8"/>
          <p:cNvSpPr txBox="1">
            <a:spLocks/>
          </p:cNvSpPr>
          <p:nvPr userDrawn="1"/>
        </p:nvSpPr>
        <p:spPr>
          <a:xfrm>
            <a:off x="76200" y="6584156"/>
            <a:ext cx="10668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Fall 2017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313F0136-1ADC-465D-9B90-C4B23ACD248C}" type="slidenum">
              <a:rPr lang="en-US" sz="1200" b="0" smtClean="0">
                <a:latin typeface="Gill Sans MT" charset="0"/>
                <a:ea typeface="Gill Sans MT" charset="0"/>
                <a:cs typeface="Gill Sans MT" charset="0"/>
              </a:rPr>
              <a:pPr algn="ctr">
                <a:defRPr/>
              </a:pPr>
              <a:t>‹#›</a:t>
            </a:fld>
            <a:endParaRPr lang="en-US" sz="1200" b="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University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baseline="0" dirty="0" err="1" smtClean="0">
                <a:latin typeface="Gill Sans MT" charset="0"/>
                <a:ea typeface="Gill Sans MT" charset="0"/>
                <a:cs typeface="Gill Sans MT" charset="0"/>
              </a:rPr>
              <a:t>of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 Virginia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2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76200" y="762000"/>
            <a:ext cx="9220200" cy="46482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5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Coverage-Based</a:t>
            </a:r>
            <a:br>
              <a:rPr lang="en-US" sz="5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5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Test Design</a:t>
            </a:r>
            <a: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CS 4501 / 6501 </a:t>
            </a:r>
            <a:b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Software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0"/>
    </mc:Choice>
    <mc:Fallback xmlns="">
      <p:transition spd="slow" advTm="179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Blow Pop </a:t>
            </a: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28600" y="990601"/>
            <a:ext cx="3959050" cy="2645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rgbClr val="FFFF00"/>
                </a:solidFill>
              </a:rPr>
              <a:t>Flavors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Cherry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Blue razz berry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Strawberry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Sour apple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Grape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Watermelon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048000" y="990601"/>
            <a:ext cx="3783106" cy="26454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0" dirty="0" smtClean="0"/>
              <a:t>Test requirements for </a:t>
            </a:r>
            <a:r>
              <a:rPr lang="en-US" sz="2000" b="0" i="1" dirty="0" smtClean="0">
                <a:solidFill>
                  <a:srgbClr val="FFFF00"/>
                </a:solidFill>
              </a:rPr>
              <a:t>C1</a:t>
            </a:r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tr1</a:t>
            </a:r>
            <a:r>
              <a:rPr lang="en-US" sz="1800" b="0" dirty="0" smtClean="0"/>
              <a:t>: </a:t>
            </a:r>
            <a:r>
              <a:rPr lang="en-US" sz="1800" b="0" dirty="0"/>
              <a:t>Cherry</a:t>
            </a:r>
            <a:endParaRPr lang="en-US" sz="1800" b="0" dirty="0" smtClean="0"/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tr2</a:t>
            </a:r>
            <a:r>
              <a:rPr lang="en-US" sz="1800" b="0" dirty="0" smtClean="0"/>
              <a:t>: </a:t>
            </a:r>
            <a:r>
              <a:rPr lang="en-US" sz="1800" b="0" dirty="0"/>
              <a:t>Blue razz </a:t>
            </a:r>
            <a:r>
              <a:rPr lang="en-US" sz="1800" b="0" dirty="0" smtClean="0"/>
              <a:t>berry</a:t>
            </a:r>
            <a:endParaRPr lang="en-US" sz="1800" b="0" dirty="0"/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tr3</a:t>
            </a:r>
            <a:r>
              <a:rPr lang="en-US" sz="1800" b="0" dirty="0" smtClean="0"/>
              <a:t>: </a:t>
            </a:r>
            <a:r>
              <a:rPr lang="en-US" sz="1800" b="0" dirty="0"/>
              <a:t>Strawberry</a:t>
            </a:r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tr4</a:t>
            </a:r>
            <a:r>
              <a:rPr lang="en-US" sz="1800" b="0" dirty="0" smtClean="0"/>
              <a:t>: </a:t>
            </a:r>
            <a:r>
              <a:rPr lang="en-US" sz="1800" b="0" dirty="0"/>
              <a:t>Sour </a:t>
            </a:r>
            <a:r>
              <a:rPr lang="en-US" sz="1800" b="0" dirty="0" smtClean="0"/>
              <a:t>apple</a:t>
            </a:r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tr5</a:t>
            </a:r>
            <a:r>
              <a:rPr lang="en-US" sz="1800" b="0" dirty="0" smtClean="0"/>
              <a:t>: </a:t>
            </a:r>
            <a:r>
              <a:rPr lang="en-US" sz="1800" b="0" dirty="0"/>
              <a:t>Grape</a:t>
            </a:r>
            <a:endParaRPr lang="en-US" sz="1800" b="0" dirty="0" smtClean="0"/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tr6</a:t>
            </a:r>
            <a:r>
              <a:rPr lang="en-US" sz="1800" b="0" dirty="0" smtClean="0"/>
              <a:t>: </a:t>
            </a:r>
            <a:r>
              <a:rPr lang="en-US" sz="1800" b="0" dirty="0"/>
              <a:t>Watermelon</a:t>
            </a:r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endParaRPr lang="en-US" sz="1800" b="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8600" y="3776472"/>
            <a:ext cx="2868706" cy="2188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rgbClr val="FFFF00"/>
                </a:solidFill>
              </a:rPr>
              <a:t>Colors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Red (Cherry, strawberry, watermelon) 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Blue (Blue razz berry)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Green (Sour apple)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/>
              <a:t>Purple (Grape)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048000" y="3776472"/>
            <a:ext cx="3783106" cy="19596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0" dirty="0" smtClean="0"/>
              <a:t>Test requirements for </a:t>
            </a:r>
            <a:r>
              <a:rPr lang="en-US" sz="2000" b="0" i="1" dirty="0" smtClean="0">
                <a:solidFill>
                  <a:srgbClr val="FFFF00"/>
                </a:solidFill>
              </a:rPr>
              <a:t>C2</a:t>
            </a:r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tr1</a:t>
            </a:r>
            <a:r>
              <a:rPr lang="en-US" sz="1800" b="0" dirty="0" smtClean="0"/>
              <a:t>: Red</a:t>
            </a:r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tr2</a:t>
            </a:r>
            <a:r>
              <a:rPr lang="en-US" sz="1800" b="0" dirty="0" smtClean="0"/>
              <a:t>: Blue</a:t>
            </a:r>
            <a:endParaRPr lang="en-US" sz="1800" b="0" dirty="0"/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tr3</a:t>
            </a:r>
            <a:r>
              <a:rPr lang="en-US" sz="1800" b="0" dirty="0" smtClean="0"/>
              <a:t>: Green</a:t>
            </a:r>
            <a:endParaRPr lang="en-US" sz="1800" b="0" dirty="0"/>
          </a:p>
          <a:p>
            <a:pPr marL="298450" indent="0" fontAlgn="auto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800" b="0" i="1" dirty="0" smtClean="0"/>
              <a:t>tr4</a:t>
            </a:r>
            <a:r>
              <a:rPr lang="en-US" sz="1800" b="0" dirty="0" smtClean="0"/>
              <a:t>: Purple</a:t>
            </a:r>
            <a:endParaRPr lang="en-US" sz="1800" b="0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096000" y="1635212"/>
            <a:ext cx="2895600" cy="1900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TR1</a:t>
            </a:r>
            <a:r>
              <a:rPr lang="en-US" sz="1800" b="0" dirty="0" smtClean="0"/>
              <a:t> = {Cherry,      Blue razz berry, Strawberry, Sour apple, Grape, Watermelon}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096000" y="4419600"/>
            <a:ext cx="2895600" cy="7574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TR2</a:t>
            </a:r>
            <a:r>
              <a:rPr lang="en-US" sz="1800" b="0" dirty="0" smtClean="0"/>
              <a:t> = {Red, </a:t>
            </a:r>
            <a:r>
              <a:rPr lang="en-US" sz="1800" b="0" dirty="0" smtClean="0"/>
              <a:t>Blue</a:t>
            </a:r>
            <a:r>
              <a:rPr lang="en-US" sz="1800" b="0" dirty="0" smtClean="0"/>
              <a:t>, Green, Purple}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3657600"/>
            <a:ext cx="861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1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/>
              <a:t>Source Code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28600" y="4005656"/>
            <a:ext cx="5562600" cy="7557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0" dirty="0" smtClean="0"/>
              <a:t>Test </a:t>
            </a:r>
            <a:r>
              <a:rPr lang="en-US" sz="2000" b="0" dirty="0" smtClean="0"/>
              <a:t>requirements for </a:t>
            </a:r>
            <a:r>
              <a:rPr lang="en-US" sz="2000" b="0" dirty="0" smtClean="0">
                <a:solidFill>
                  <a:srgbClr val="FFFF00"/>
                </a:solidFill>
              </a:rPr>
              <a:t>l</a:t>
            </a:r>
            <a:r>
              <a:rPr lang="en-US" sz="2000" b="0" dirty="0" smtClean="0">
                <a:solidFill>
                  <a:srgbClr val="FFFF00"/>
                </a:solidFill>
              </a:rPr>
              <a:t>ine </a:t>
            </a:r>
            <a:r>
              <a:rPr lang="en-US" sz="2000" b="0" dirty="0">
                <a:solidFill>
                  <a:srgbClr val="FFFF00"/>
                </a:solidFill>
              </a:rPr>
              <a:t>coverage</a:t>
            </a:r>
            <a:r>
              <a:rPr lang="en-US" sz="2000" b="0" dirty="0"/>
              <a:t> </a:t>
            </a:r>
            <a:endParaRPr lang="en-US" sz="2000" b="0" i="1" dirty="0" smtClean="0">
              <a:solidFill>
                <a:srgbClr val="FFFF00"/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5638800" y="4010059"/>
            <a:ext cx="3276600" cy="7990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TR</a:t>
            </a:r>
            <a:r>
              <a:rPr lang="en-US" sz="1800" b="0" dirty="0" smtClean="0"/>
              <a:t> </a:t>
            </a:r>
            <a:r>
              <a:rPr lang="en-US" sz="1800" b="0" dirty="0" smtClean="0"/>
              <a:t>= </a:t>
            </a:r>
            <a:r>
              <a:rPr lang="en-US" sz="1800" b="0" dirty="0" smtClean="0"/>
              <a:t>{line1, line2, line3, line4, line5}</a:t>
            </a:r>
            <a:endParaRPr lang="en-US" sz="1800" b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53" y="992314"/>
            <a:ext cx="6719047" cy="28838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7800" y="2029968"/>
            <a:ext cx="5029200" cy="1554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228600" y="4911590"/>
            <a:ext cx="5562600" cy="7557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0" dirty="0" smtClean="0"/>
              <a:t>Test </a:t>
            </a:r>
            <a:r>
              <a:rPr lang="en-US" sz="2000" b="0" dirty="0" smtClean="0"/>
              <a:t>requirements for </a:t>
            </a:r>
            <a:r>
              <a:rPr lang="en-US" sz="2000" b="0" dirty="0" smtClean="0">
                <a:solidFill>
                  <a:srgbClr val="FFFF00"/>
                </a:solidFill>
              </a:rPr>
              <a:t>branch </a:t>
            </a:r>
            <a:r>
              <a:rPr lang="en-US" sz="2000" b="0" dirty="0" smtClean="0">
                <a:solidFill>
                  <a:srgbClr val="FFFF00"/>
                </a:solidFill>
              </a:rPr>
              <a:t>coverage</a:t>
            </a:r>
            <a:r>
              <a:rPr lang="en-US" sz="2000" b="0" dirty="0" smtClean="0"/>
              <a:t> </a:t>
            </a:r>
            <a:endParaRPr lang="en-US" sz="2000" b="0" i="1" dirty="0" smtClean="0">
              <a:solidFill>
                <a:srgbClr val="FFFF00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5638800" y="4915993"/>
            <a:ext cx="3276600" cy="7990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TR</a:t>
            </a:r>
            <a:r>
              <a:rPr lang="en-US" sz="1800" b="0" dirty="0" smtClean="0"/>
              <a:t> </a:t>
            </a:r>
            <a:r>
              <a:rPr lang="en-US" sz="1800" b="0" smtClean="0"/>
              <a:t>= </a:t>
            </a:r>
            <a:r>
              <a:rPr lang="en-US" sz="1800" b="0" smtClean="0"/>
              <a:t>{NPE-B1, B1, !B1, B2, !B2}</a:t>
            </a:r>
            <a:endParaRPr lang="en-US" sz="1800" b="0" dirty="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2798064" y="1219200"/>
            <a:ext cx="4389120" cy="582168"/>
            <a:chOff x="2798064" y="1219200"/>
            <a:chExt cx="4389120" cy="582168"/>
          </a:xfrm>
        </p:grpSpPr>
        <p:sp>
          <p:nvSpPr>
            <p:cNvPr id="16" name="Rectangle 15"/>
            <p:cNvSpPr/>
            <p:nvPr/>
          </p:nvSpPr>
          <p:spPr>
            <a:xfrm>
              <a:off x="2798064" y="1527048"/>
              <a:ext cx="4389120" cy="274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4"/>
            <p:cNvSpPr txBox="1">
              <a:spLocks/>
            </p:cNvSpPr>
            <p:nvPr/>
          </p:nvSpPr>
          <p:spPr>
            <a:xfrm>
              <a:off x="5715000" y="1219200"/>
              <a:ext cx="1219201" cy="36314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288" indent="0" fontAlgn="auto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600" b="0" dirty="0" smtClean="0">
                  <a:solidFill>
                    <a:srgbClr val="C00000"/>
                  </a:solidFill>
                </a:rPr>
                <a:t>NPE-B1</a:t>
              </a:r>
              <a:endParaRPr lang="en-US" sz="1600" b="0" i="1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052064" y="1981201"/>
            <a:ext cx="1221297" cy="582167"/>
            <a:chOff x="2798064" y="1219201"/>
            <a:chExt cx="4411374" cy="582167"/>
          </a:xfrm>
        </p:grpSpPr>
        <p:sp>
          <p:nvSpPr>
            <p:cNvPr id="20" name="Rectangle 19"/>
            <p:cNvSpPr/>
            <p:nvPr/>
          </p:nvSpPr>
          <p:spPr>
            <a:xfrm>
              <a:off x="2798064" y="1527048"/>
              <a:ext cx="4389120" cy="274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ontent Placeholder 4"/>
            <p:cNvSpPr txBox="1">
              <a:spLocks/>
            </p:cNvSpPr>
            <p:nvPr/>
          </p:nvSpPr>
          <p:spPr>
            <a:xfrm>
              <a:off x="5260522" y="1219201"/>
              <a:ext cx="1948916" cy="3549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288" indent="0" algn="r" fontAlgn="auto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600" b="0" dirty="0" smtClean="0">
                  <a:solidFill>
                    <a:srgbClr val="C00000"/>
                  </a:solidFill>
                </a:rPr>
                <a:t>B1</a:t>
              </a:r>
              <a:endParaRPr lang="en-US" sz="1600" b="0" i="1" dirty="0" smtClean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900598" y="2554901"/>
            <a:ext cx="2045281" cy="354902"/>
            <a:chOff x="2798064" y="1542966"/>
            <a:chExt cx="5622889" cy="354902"/>
          </a:xfrm>
        </p:grpSpPr>
        <p:sp>
          <p:nvSpPr>
            <p:cNvPr id="23" name="Rectangle 22"/>
            <p:cNvSpPr/>
            <p:nvPr/>
          </p:nvSpPr>
          <p:spPr>
            <a:xfrm>
              <a:off x="2798064" y="1548385"/>
              <a:ext cx="4389119" cy="2743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ntent Placeholder 4"/>
            <p:cNvSpPr txBox="1">
              <a:spLocks/>
            </p:cNvSpPr>
            <p:nvPr/>
          </p:nvSpPr>
          <p:spPr>
            <a:xfrm>
              <a:off x="6472036" y="1542966"/>
              <a:ext cx="1948917" cy="35490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288" indent="0" algn="r" fontAlgn="auto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600" b="0" smtClean="0">
                  <a:solidFill>
                    <a:srgbClr val="C00000"/>
                  </a:solidFill>
                </a:rPr>
                <a:t>B2</a:t>
              </a:r>
              <a:endParaRPr lang="en-US" sz="1600" b="0" i="1" dirty="0" smtClean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9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4" grpId="0" animBg="1"/>
      <p:bldP spid="14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486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Given a set of test requirements </a:t>
            </a:r>
            <a:r>
              <a:rPr lang="en-US" sz="20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TR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for coverage criterion </a:t>
            </a:r>
            <a:r>
              <a:rPr lang="en-US" sz="20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a test set </a:t>
            </a:r>
            <a:r>
              <a:rPr lang="en-US" sz="20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satisfies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coverage if and only if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 every test requirement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i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tr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in </a:t>
            </a:r>
            <a:r>
              <a:rPr lang="en-US" sz="20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TR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there is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 least one test </a:t>
            </a:r>
            <a:r>
              <a:rPr lang="en-US" sz="20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in </a:t>
            </a:r>
            <a:r>
              <a:rPr lang="en-US" sz="20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such that </a:t>
            </a:r>
            <a:r>
              <a:rPr lang="en-US" sz="20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satisfies </a:t>
            </a:r>
            <a:r>
              <a:rPr lang="en-US" sz="2000" i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</a:t>
            </a:r>
            <a:endParaRPr lang="en-US" sz="2000" i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defRPr/>
            </a:pPr>
            <a:endParaRPr 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20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Blow </a:t>
            </a:r>
            <a:r>
              <a:rPr lang="en-US" dirty="0"/>
              <a:t>Pop </a:t>
            </a:r>
            <a:r>
              <a:rPr lang="en-US" dirty="0" smtClean="0"/>
              <a:t>Coverage (continue)</a:t>
            </a:r>
            <a:endParaRPr lang="en-US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57200" y="1066799"/>
            <a:ext cx="2895600" cy="21976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0" i="1" dirty="0" smtClean="0">
                <a:solidFill>
                  <a:srgbClr val="FFFF00"/>
                </a:solidFill>
              </a:rPr>
              <a:t>C1</a:t>
            </a:r>
            <a:r>
              <a:rPr lang="en-US" sz="2000" b="0" dirty="0" smtClean="0">
                <a:solidFill>
                  <a:srgbClr val="FFFF00"/>
                </a:solidFill>
              </a:rPr>
              <a:t>: Flavor criterion</a:t>
            </a: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/>
              <a:t>TR1</a:t>
            </a:r>
            <a:r>
              <a:rPr lang="en-US" sz="1800" b="0" dirty="0" smtClean="0"/>
              <a:t> = {Cherry,      Blue razz berry, Strawberry, Sour apple, Grape, Watermelon}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57200" y="3581400"/>
            <a:ext cx="2895600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0" i="1" dirty="0" smtClean="0">
                <a:solidFill>
                  <a:srgbClr val="FFFF00"/>
                </a:solidFill>
              </a:rPr>
              <a:t>C2</a:t>
            </a:r>
            <a:r>
              <a:rPr lang="en-US" sz="2000" b="0" dirty="0" smtClean="0">
                <a:solidFill>
                  <a:srgbClr val="FFFF00"/>
                </a:solidFill>
              </a:rPr>
              <a:t>: Color criterion</a:t>
            </a:r>
            <a:endParaRPr lang="en-US" sz="2000" b="0" dirty="0">
              <a:solidFill>
                <a:srgbClr val="FFFF00"/>
              </a:solidFill>
            </a:endParaRP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/>
              <a:t>TR2</a:t>
            </a:r>
            <a:r>
              <a:rPr lang="en-US" sz="1800" b="0" dirty="0" smtClean="0"/>
              <a:t> = {Red, Blue, Green, Purple}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3505200"/>
            <a:ext cx="36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/>
          <p:cNvSpPr txBox="1">
            <a:spLocks/>
          </p:cNvSpPr>
          <p:nvPr/>
        </p:nvSpPr>
        <p:spPr>
          <a:xfrm>
            <a:off x="4418162" y="990600"/>
            <a:ext cx="3582838" cy="4876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0" dirty="0" smtClean="0"/>
              <a:t>Test sets</a:t>
            </a:r>
            <a:endParaRPr lang="en-US" sz="2000" b="0" dirty="0" smtClean="0">
              <a:solidFill>
                <a:srgbClr val="FFFF00"/>
              </a:solidFill>
            </a:endParaRP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T1</a:t>
            </a:r>
            <a:r>
              <a:rPr lang="en-US" sz="1800" b="0" dirty="0" smtClean="0"/>
              <a:t> = {one Cherry,           one Blue razz berry, three Strawberries, one Sour apple,     two Grapes,          four Watermelons}</a:t>
            </a:r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 smtClean="0"/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/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 smtClean="0"/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/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T2</a:t>
            </a:r>
            <a:r>
              <a:rPr lang="en-US" sz="1800" b="0" dirty="0" smtClean="0"/>
              <a:t> </a:t>
            </a:r>
            <a:r>
              <a:rPr lang="en-US" sz="1800" b="0" dirty="0"/>
              <a:t>= </a:t>
            </a:r>
            <a:r>
              <a:rPr lang="en-US" sz="1800" b="0" dirty="0" smtClean="0"/>
              <a:t>{one Blue razz berry, one Sour apple,     two Grapes,           three Watermelons}</a:t>
            </a: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/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038600" y="1143001"/>
            <a:ext cx="0" cy="5105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4"/>
          <p:cNvSpPr txBox="1">
            <a:spLocks/>
          </p:cNvSpPr>
          <p:nvPr/>
        </p:nvSpPr>
        <p:spPr>
          <a:xfrm>
            <a:off x="4495800" y="3291838"/>
            <a:ext cx="19812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C1? </a:t>
            </a:r>
          </a:p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C2?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4495800" y="5650992"/>
            <a:ext cx="19812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C1? </a:t>
            </a:r>
          </a:p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C2?</a:t>
            </a:r>
          </a:p>
        </p:txBody>
      </p:sp>
    </p:spTree>
    <p:extLst>
      <p:ext uri="{BB962C8B-B14F-4D97-AF65-F5344CB8AC3E}">
        <p14:creationId xmlns:p14="http://schemas.microsoft.com/office/powerpoint/2010/main" val="182857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3048000"/>
            <a:ext cx="8458200" cy="1133856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066801"/>
            <a:ext cx="8686800" cy="1473875"/>
          </a:xfrm>
        </p:spPr>
        <p:txBody>
          <a:bodyPr>
            <a:noAutofit/>
          </a:bodyPr>
          <a:lstStyle/>
          <a:p>
            <a:r>
              <a:rPr lang="en-US" sz="2200" dirty="0" smtClean="0"/>
              <a:t>It is sometimes expensive to satisfy a coverage criterion. </a:t>
            </a:r>
          </a:p>
          <a:p>
            <a:r>
              <a:rPr lang="en-US" sz="2200" dirty="0" smtClean="0"/>
              <a:t>Testers compromise by trying to achieve a certain coverage level.</a:t>
            </a:r>
          </a:p>
          <a:p>
            <a:endParaRPr lang="en-US" sz="2200" i="1" dirty="0" smtClean="0"/>
          </a:p>
          <a:p>
            <a:endParaRPr lang="en-US" sz="2200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3200400"/>
            <a:ext cx="8153400" cy="931331"/>
            <a:chOff x="304800" y="3488269"/>
            <a:chExt cx="8153400" cy="931331"/>
          </a:xfrm>
        </p:grpSpPr>
        <p:grpSp>
          <p:nvGrpSpPr>
            <p:cNvPr id="7" name="Group 6"/>
            <p:cNvGrpSpPr/>
            <p:nvPr/>
          </p:nvGrpSpPr>
          <p:grpSpPr>
            <a:xfrm>
              <a:off x="2667000" y="3928534"/>
              <a:ext cx="5486400" cy="491066"/>
              <a:chOff x="2667000" y="1392767"/>
              <a:chExt cx="5486400" cy="491066"/>
            </a:xfrm>
          </p:grpSpPr>
          <p:sp>
            <p:nvSpPr>
              <p:cNvPr id="4" name="Content Placeholder 4"/>
              <p:cNvSpPr txBox="1">
                <a:spLocks/>
              </p:cNvSpPr>
              <p:nvPr/>
            </p:nvSpPr>
            <p:spPr>
              <a:xfrm>
                <a:off x="4267200" y="1392767"/>
                <a:ext cx="2057400" cy="4910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Arial" pitchFamily="34" charset="0"/>
                  <a:buNone/>
                </a:pPr>
                <a:r>
                  <a:rPr lang="en-US" sz="2000" b="0" dirty="0" smtClean="0"/>
                  <a:t>Size of </a:t>
                </a:r>
                <a:r>
                  <a:rPr lang="en-US" sz="2000" b="0" i="1" dirty="0" smtClean="0"/>
                  <a:t>TR</a:t>
                </a:r>
                <a:endParaRPr lang="en-US" sz="2000" b="0" i="1" dirty="0"/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2667000" y="1408176"/>
                <a:ext cx="54864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Content Placeholder 4"/>
            <p:cNvSpPr txBox="1">
              <a:spLocks/>
            </p:cNvSpPr>
            <p:nvPr/>
          </p:nvSpPr>
          <p:spPr>
            <a:xfrm>
              <a:off x="304800" y="3488269"/>
              <a:ext cx="8153400" cy="4741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buFont typeface="Arial" pitchFamily="34" charset="0"/>
                <a:buNone/>
              </a:pPr>
              <a:r>
                <a:rPr lang="en-US" sz="2000" b="0" dirty="0" smtClean="0"/>
                <a:t>Coverage level = number of test requirements satisfied by </a:t>
              </a:r>
              <a:r>
                <a:rPr lang="en-US" sz="2000" b="0" i="1" dirty="0" smtClean="0"/>
                <a:t>T</a:t>
              </a:r>
            </a:p>
            <a:p>
              <a:pPr fontAlgn="auto"/>
              <a:endParaRPr lang="en-US" sz="2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57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Blow </a:t>
            </a:r>
            <a:r>
              <a:rPr lang="en-US" dirty="0"/>
              <a:t>Pop </a:t>
            </a:r>
            <a:r>
              <a:rPr lang="en-US" dirty="0" smtClean="0"/>
              <a:t>Coverage (continue)</a:t>
            </a:r>
            <a:endParaRPr lang="en-US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57200" y="1066799"/>
            <a:ext cx="2895600" cy="21976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0" i="1" dirty="0" smtClean="0">
                <a:solidFill>
                  <a:srgbClr val="FFFF00"/>
                </a:solidFill>
              </a:rPr>
              <a:t>C1</a:t>
            </a:r>
            <a:r>
              <a:rPr lang="en-US" sz="2000" b="0" dirty="0" smtClean="0">
                <a:solidFill>
                  <a:srgbClr val="FFFF00"/>
                </a:solidFill>
              </a:rPr>
              <a:t>: Flavor criterion</a:t>
            </a: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/>
              <a:t>TR1</a:t>
            </a:r>
            <a:r>
              <a:rPr lang="en-US" sz="1800" b="0" dirty="0" smtClean="0"/>
              <a:t> = {Cherry,      Blue razz berry, Strawberry, Sour apple, Grape, Watermelon}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57200" y="3581400"/>
            <a:ext cx="2895600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0" i="1" dirty="0" smtClean="0">
                <a:solidFill>
                  <a:srgbClr val="FFFF00"/>
                </a:solidFill>
              </a:rPr>
              <a:t>C2</a:t>
            </a:r>
            <a:r>
              <a:rPr lang="en-US" sz="2000" b="0" dirty="0" smtClean="0">
                <a:solidFill>
                  <a:srgbClr val="FFFF00"/>
                </a:solidFill>
              </a:rPr>
              <a:t>: Color criterion</a:t>
            </a:r>
            <a:endParaRPr lang="en-US" sz="2000" b="0" dirty="0">
              <a:solidFill>
                <a:srgbClr val="FFFF00"/>
              </a:solidFill>
            </a:endParaRP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/>
              <a:t>TR2</a:t>
            </a:r>
            <a:r>
              <a:rPr lang="en-US" sz="1800" b="0" dirty="0" smtClean="0"/>
              <a:t> = {Red, Blue, Green, Purple}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3505200"/>
            <a:ext cx="36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/>
          <p:cNvSpPr txBox="1">
            <a:spLocks/>
          </p:cNvSpPr>
          <p:nvPr/>
        </p:nvSpPr>
        <p:spPr>
          <a:xfrm>
            <a:off x="4418162" y="990600"/>
            <a:ext cx="3582838" cy="4876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0" dirty="0" smtClean="0"/>
              <a:t>Test sets</a:t>
            </a:r>
            <a:endParaRPr lang="en-US" sz="2000" b="0" dirty="0" smtClean="0">
              <a:solidFill>
                <a:srgbClr val="FFFF00"/>
              </a:solidFill>
            </a:endParaRP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T1</a:t>
            </a:r>
            <a:r>
              <a:rPr lang="en-US" sz="1800" b="0" dirty="0" smtClean="0"/>
              <a:t> = {one Cherry,           one Blue razz berry, three Strawberries, one Sour apple,     two Grapes,          four Watermelons}</a:t>
            </a:r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 smtClean="0"/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/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 smtClean="0"/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/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T2</a:t>
            </a:r>
            <a:r>
              <a:rPr lang="en-US" sz="1800" b="0" dirty="0" smtClean="0"/>
              <a:t> </a:t>
            </a:r>
            <a:r>
              <a:rPr lang="en-US" sz="1800" b="0" dirty="0"/>
              <a:t>= </a:t>
            </a:r>
            <a:r>
              <a:rPr lang="en-US" sz="1800" b="0" dirty="0" smtClean="0"/>
              <a:t>{one Blue razz berry, one Sour apple,     two Grapes,           three Watermelons}</a:t>
            </a: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/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038600" y="1143001"/>
            <a:ext cx="0" cy="5105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4"/>
          <p:cNvSpPr txBox="1">
            <a:spLocks/>
          </p:cNvSpPr>
          <p:nvPr/>
        </p:nvSpPr>
        <p:spPr>
          <a:xfrm>
            <a:off x="4343400" y="3291838"/>
            <a:ext cx="16764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C1? </a:t>
            </a:r>
          </a:p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C2?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4343400" y="5650992"/>
            <a:ext cx="16764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C1? </a:t>
            </a:r>
          </a:p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C2?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173638" y="3291838"/>
            <a:ext cx="2665562" cy="685800"/>
          </a:xfrm>
          <a:prstGeom prst="rect">
            <a:avLst/>
          </a:prstGeom>
          <a:solidFill>
            <a:srgbClr val="FFD8FF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Coverage level 6 / 6</a:t>
            </a:r>
          </a:p>
          <a:p>
            <a:pPr marL="1720850" indent="-1706563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smtClean="0">
                <a:solidFill>
                  <a:schemeClr val="tx1"/>
                </a:solidFill>
              </a:rPr>
              <a:t>4 / 4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6173638" y="5662505"/>
            <a:ext cx="2665562" cy="685800"/>
          </a:xfrm>
          <a:prstGeom prst="rect">
            <a:avLst/>
          </a:prstGeom>
          <a:solidFill>
            <a:srgbClr val="FFD8FF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Coverage level 4 / 6</a:t>
            </a:r>
          </a:p>
          <a:p>
            <a:pPr marL="1720850" indent="-1706563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smtClean="0">
                <a:solidFill>
                  <a:schemeClr val="tx1"/>
                </a:solidFill>
              </a:rPr>
              <a:t>4 / 4</a:t>
            </a:r>
          </a:p>
        </p:txBody>
      </p:sp>
    </p:spTree>
    <p:extLst>
      <p:ext uri="{BB962C8B-B14F-4D97-AF65-F5344CB8AC3E}">
        <p14:creationId xmlns:p14="http://schemas.microsoft.com/office/powerpoint/2010/main" val="97261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Infeasible Test Requirement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3505200"/>
            <a:ext cx="8686800" cy="3124200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Some 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test requirements are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infeasible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(i.e., cannot be satisfied)</a:t>
            </a:r>
          </a:p>
          <a:p>
            <a:pPr lvl="1">
              <a:spcBef>
                <a:spcPts val="500"/>
              </a:spcBef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 test case values exist that meet the test requirements</a:t>
            </a:r>
          </a:p>
          <a:p>
            <a:pPr lvl="1">
              <a:spcBef>
                <a:spcPts val="500"/>
              </a:spcBef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Example: dead code</a:t>
            </a:r>
          </a:p>
          <a:p>
            <a:pPr lvl="1">
              <a:spcBef>
                <a:spcPts val="500"/>
              </a:spcBef>
              <a:defRPr/>
            </a:pPr>
            <a:r>
              <a:rPr lang="en-US" sz="1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Detection of infeasible test requirements is undecidable for most test criteria</a:t>
            </a:r>
          </a:p>
          <a:p>
            <a:pPr>
              <a:spcBef>
                <a:spcPts val="1700"/>
              </a:spcBef>
              <a:defRPr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100% coverage 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is usually 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impossible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in practice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04800" y="914400"/>
            <a:ext cx="8686800" cy="226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1000"/>
              </a:spcBef>
              <a:buNone/>
              <a:defRPr/>
            </a:pPr>
            <a:r>
              <a:rPr lang="en-US" sz="2000" b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Example:</a:t>
            </a:r>
          </a:p>
          <a:p>
            <a:pPr marL="0" indent="0" fontAlgn="auto">
              <a:spcBef>
                <a:spcPts val="1000"/>
              </a:spcBef>
              <a:buNone/>
              <a:defRPr/>
            </a:pPr>
            <a:endParaRPr lang="en-US" sz="2000" b="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 fontAlgn="auto">
              <a:lnSpc>
                <a:spcPct val="200000"/>
              </a:lnSpc>
              <a:spcBef>
                <a:spcPts val="500"/>
              </a:spcBef>
              <a:buNone/>
              <a:defRPr/>
            </a:pPr>
            <a:endParaRPr lang="en-US" sz="2000" b="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 fontAlgn="auto">
              <a:spcBef>
                <a:spcPts val="500"/>
              </a:spcBef>
              <a:buNone/>
              <a:defRPr/>
            </a:pPr>
            <a:r>
              <a:rPr lang="en-US" sz="2000" b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Imagine if we have the following test requirements</a:t>
            </a:r>
          </a:p>
          <a:p>
            <a:pPr marL="473075" indent="0" fontAlgn="auto">
              <a:spcBef>
                <a:spcPts val="0"/>
              </a:spcBef>
              <a:buNone/>
              <a:defRPr/>
            </a:pPr>
            <a:r>
              <a:rPr lang="en-US" sz="2000" b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TR = {all sides &gt; 0, all sides = 0, all sides &lt; 0}</a:t>
            </a:r>
            <a:endParaRPr lang="en-US" sz="2000" b="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003412"/>
            <a:ext cx="5791200" cy="13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Test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>
            <a:noAutofit/>
          </a:bodyPr>
          <a:lstStyle/>
          <a:p>
            <a:pPr marL="233363" lvl="1" indent="-217488">
              <a:spcBef>
                <a:spcPts val="700"/>
              </a:spcBef>
            </a:pPr>
            <a:r>
              <a:rPr lang="en-US" sz="2200" dirty="0">
                <a:solidFill>
                  <a:srgbClr val="FFFF00"/>
                </a:solidFill>
              </a:rPr>
              <a:t>Directly generate</a:t>
            </a:r>
            <a:r>
              <a:rPr lang="en-US" sz="2200" dirty="0"/>
              <a:t> test case values </a:t>
            </a:r>
            <a:r>
              <a:rPr lang="en-US" sz="2200" dirty="0">
                <a:solidFill>
                  <a:srgbClr val="FFFF00"/>
                </a:solidFill>
              </a:rPr>
              <a:t>to satisfy </a:t>
            </a:r>
            <a:r>
              <a:rPr lang="en-US" sz="2200" dirty="0"/>
              <a:t>the criterion</a:t>
            </a:r>
          </a:p>
          <a:p>
            <a:pPr marL="750888" lvl="3" indent="-266700">
              <a:spcBef>
                <a:spcPts val="500"/>
              </a:spcBef>
            </a:pPr>
            <a:r>
              <a:rPr lang="en-US" dirty="0"/>
              <a:t>Often assumed by the research community</a:t>
            </a:r>
          </a:p>
          <a:p>
            <a:pPr marL="750888" lvl="3" indent="-266700">
              <a:spcBef>
                <a:spcPts val="500"/>
              </a:spcBef>
            </a:pPr>
            <a:r>
              <a:rPr lang="en-US" dirty="0"/>
              <a:t>Most obvious way to use criteria</a:t>
            </a:r>
          </a:p>
          <a:p>
            <a:pPr marL="750888" lvl="3" indent="-266700">
              <a:spcBef>
                <a:spcPts val="500"/>
              </a:spcBef>
            </a:pPr>
            <a:r>
              <a:rPr lang="en-US" dirty="0"/>
              <a:t>Very hard without automated tools</a:t>
            </a:r>
          </a:p>
          <a:p>
            <a:pPr marL="233363" lvl="1" indent="-217488">
              <a:spcBef>
                <a:spcPts val="3500"/>
              </a:spcBef>
            </a:pPr>
            <a:r>
              <a:rPr lang="en-US" sz="2200" dirty="0" smtClean="0"/>
              <a:t>Generate </a:t>
            </a:r>
            <a:r>
              <a:rPr lang="en-US" sz="2200" dirty="0"/>
              <a:t>test values </a:t>
            </a:r>
            <a:r>
              <a:rPr lang="en-US" sz="2200" dirty="0">
                <a:solidFill>
                  <a:srgbClr val="FFFF00"/>
                </a:solidFill>
              </a:rPr>
              <a:t>externally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FF00"/>
                </a:solidFill>
              </a:rPr>
              <a:t>measure</a:t>
            </a:r>
            <a:r>
              <a:rPr lang="en-US" sz="2200" dirty="0"/>
              <a:t> against the </a:t>
            </a:r>
            <a:r>
              <a:rPr lang="en-US" sz="2200" dirty="0" smtClean="0"/>
              <a:t>criterion -- to evaluate existing test sets</a:t>
            </a:r>
            <a:endParaRPr lang="en-US" sz="2200" dirty="0">
              <a:solidFill>
                <a:srgbClr val="FFFF00"/>
              </a:solidFill>
            </a:endParaRPr>
          </a:p>
          <a:p>
            <a:pPr marL="750888" lvl="3" indent="-284163">
              <a:spcBef>
                <a:spcPts val="500"/>
              </a:spcBef>
            </a:pPr>
            <a:r>
              <a:rPr lang="en-US" dirty="0"/>
              <a:t>Usually favored by industry</a:t>
            </a:r>
          </a:p>
          <a:p>
            <a:pPr marL="750888" lvl="3" indent="-284163">
              <a:spcBef>
                <a:spcPts val="500"/>
              </a:spcBef>
            </a:pPr>
            <a:r>
              <a:rPr lang="en-US" dirty="0"/>
              <a:t>Sometimes </a:t>
            </a:r>
            <a:r>
              <a:rPr lang="en-US" dirty="0" smtClean="0"/>
              <a:t>misleading	</a:t>
            </a:r>
            <a:endParaRPr lang="en-US" dirty="0"/>
          </a:p>
          <a:p>
            <a:pPr marL="1201738" lvl="4" indent="-284163">
              <a:spcBef>
                <a:spcPts val="700"/>
              </a:spcBef>
            </a:pPr>
            <a:r>
              <a:rPr lang="en-US" dirty="0"/>
              <a:t>If tests do not reach 100% coverage, what does that mean? </a:t>
            </a:r>
          </a:p>
          <a:p>
            <a:pPr marL="1201738" lvl="5" indent="-284163">
              <a:spcBef>
                <a:spcPts val="700"/>
              </a:spcBef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We don’t have enough data to tell how much 99% coverage is worse than 100% coverage </a:t>
            </a:r>
            <a:r>
              <a:rPr lang="en-US" sz="20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 marL="750888" lvl="3" indent="-284163">
              <a:spcBef>
                <a:spcPts val="700"/>
              </a:spcBef>
            </a:pPr>
            <a:endParaRPr lang="en-US" dirty="0" smtClean="0"/>
          </a:p>
          <a:p>
            <a:pPr marL="233363" indent="-217488">
              <a:spcBef>
                <a:spcPts val="7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742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Test Criteria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562600"/>
          </a:xfrm>
        </p:spPr>
        <p:txBody>
          <a:bodyPr>
            <a:noAutofit/>
          </a:bodyPr>
          <a:lstStyle/>
          <a:p>
            <a:pPr marL="15875" lvl="1" indent="0">
              <a:spcBef>
                <a:spcPts val="700"/>
              </a:spcBef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Generator</a:t>
            </a:r>
            <a:endParaRPr lang="en-US" sz="2200" dirty="0" smtClean="0"/>
          </a:p>
          <a:p>
            <a:pPr marL="358775" lvl="1" indent="-342900">
              <a:spcBef>
                <a:spcPts val="700"/>
              </a:spcBef>
            </a:pPr>
            <a:r>
              <a:rPr lang="en-US" sz="2000" dirty="0" smtClean="0"/>
              <a:t>A procedure that automatically generate values to satisfy a criterion</a:t>
            </a:r>
          </a:p>
          <a:p>
            <a:pPr marL="358775" lvl="1" indent="-342900">
              <a:spcBef>
                <a:spcPts val="700"/>
              </a:spcBef>
            </a:pPr>
            <a:r>
              <a:rPr lang="en-US" sz="2000" dirty="0" smtClean="0"/>
              <a:t>Automated test generation tools</a:t>
            </a:r>
          </a:p>
          <a:p>
            <a:pPr marL="358775" lvl="1" indent="-342900">
              <a:spcBef>
                <a:spcPts val="0"/>
              </a:spcBef>
            </a:pPr>
            <a:endParaRPr lang="en-US" sz="1200" dirty="0" smtClean="0"/>
          </a:p>
          <a:p>
            <a:pPr marL="15875" lvl="1" indent="0">
              <a:spcBef>
                <a:spcPts val="700"/>
              </a:spcBef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Recognizer</a:t>
            </a:r>
            <a:endParaRPr lang="en-US" sz="2200" dirty="0"/>
          </a:p>
          <a:p>
            <a:pPr marL="358775" lvl="1" indent="-342900">
              <a:spcBef>
                <a:spcPts val="700"/>
              </a:spcBef>
            </a:pPr>
            <a:r>
              <a:rPr lang="en-US" sz="2000" dirty="0"/>
              <a:t>A </a:t>
            </a:r>
            <a:r>
              <a:rPr lang="en-US" sz="2000" dirty="0" smtClean="0"/>
              <a:t>procedure that decides whether a set of test case values satisfies a criterion</a:t>
            </a:r>
            <a:endParaRPr lang="en-US" sz="2000" dirty="0"/>
          </a:p>
          <a:p>
            <a:pPr marL="358775" lvl="1" indent="-342900">
              <a:spcBef>
                <a:spcPts val="700"/>
              </a:spcBef>
            </a:pPr>
            <a:r>
              <a:rPr lang="en-US" sz="2000" dirty="0" smtClean="0"/>
              <a:t>Coverage analysis tools</a:t>
            </a:r>
            <a:endParaRPr lang="en-US" sz="2000" dirty="0"/>
          </a:p>
          <a:p>
            <a:pPr marL="358775" lvl="1" indent="-342900">
              <a:spcBef>
                <a:spcPts val="0"/>
              </a:spcBef>
            </a:pPr>
            <a:endParaRPr lang="en-US" sz="1200" dirty="0"/>
          </a:p>
          <a:p>
            <a:pPr marL="15875" lvl="1" indent="0">
              <a:spcBef>
                <a:spcPts val="700"/>
              </a:spcBef>
              <a:buNone/>
            </a:pPr>
            <a:r>
              <a:rPr lang="en-US" sz="2000" dirty="0" smtClean="0"/>
              <a:t>It is possible </a:t>
            </a:r>
            <a:r>
              <a:rPr lang="en-US" sz="2000" dirty="0"/>
              <a:t>to recognize whether test cases satisfy a criterion far more than it is possible to generate tests that satisfy the </a:t>
            </a:r>
            <a:r>
              <a:rPr lang="en-US" sz="2000" dirty="0" smtClean="0"/>
              <a:t>criterion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1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Criteria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486400"/>
          </a:xfrm>
        </p:spPr>
        <p:txBody>
          <a:bodyPr>
            <a:noAutofit/>
          </a:bodyPr>
          <a:lstStyle/>
          <a:p>
            <a:pPr marL="15875" lvl="1" indent="0">
              <a:spcBef>
                <a:spcPts val="700"/>
              </a:spcBef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Criteria </a:t>
            </a:r>
            <a:r>
              <a:rPr lang="en-US" sz="2200" dirty="0" err="1" smtClean="0">
                <a:solidFill>
                  <a:srgbClr val="FFFF00"/>
                </a:solidFill>
              </a:rPr>
              <a:t>Subsumption</a:t>
            </a:r>
            <a:endParaRPr lang="en-US" sz="2200" dirty="0"/>
          </a:p>
          <a:p>
            <a:pPr marL="358775" lvl="1" indent="-342900">
              <a:spcBef>
                <a:spcPts val="700"/>
              </a:spcBef>
            </a:pPr>
            <a:r>
              <a:rPr lang="en-US" sz="2000" dirty="0" smtClean="0"/>
              <a:t>A test criterion </a:t>
            </a:r>
            <a:r>
              <a:rPr lang="en-US" sz="2000" i="1" dirty="0" smtClean="0"/>
              <a:t>C1 </a:t>
            </a:r>
            <a:r>
              <a:rPr lang="en-US" sz="2000" dirty="0" smtClean="0"/>
              <a:t>subsumes </a:t>
            </a:r>
            <a:r>
              <a:rPr lang="en-US" sz="2000" i="1" dirty="0" smtClean="0"/>
              <a:t>C2 </a:t>
            </a:r>
            <a:r>
              <a:rPr lang="en-US" sz="2000" dirty="0" smtClean="0"/>
              <a:t>if and only if every set of test cases that satisfies criterion </a:t>
            </a:r>
            <a:r>
              <a:rPr lang="en-US" sz="2000" i="1" dirty="0" smtClean="0"/>
              <a:t>C1 </a:t>
            </a:r>
            <a:r>
              <a:rPr lang="en-US" sz="2000" dirty="0" smtClean="0"/>
              <a:t>also satisfies </a:t>
            </a:r>
            <a:r>
              <a:rPr lang="en-US" sz="2000" i="1" dirty="0" smtClean="0"/>
              <a:t>C2</a:t>
            </a:r>
          </a:p>
          <a:p>
            <a:pPr marL="358775" lvl="1" indent="-342900">
              <a:spcBef>
                <a:spcPts val="700"/>
              </a:spcBef>
            </a:pPr>
            <a:r>
              <a:rPr lang="en-US" sz="2000" dirty="0" smtClean="0"/>
              <a:t>Must be true for </a:t>
            </a:r>
            <a:r>
              <a:rPr lang="en-US" sz="2000" dirty="0" smtClean="0">
                <a:solidFill>
                  <a:srgbClr val="FFFF00"/>
                </a:solidFill>
              </a:rPr>
              <a:t>every</a:t>
            </a:r>
            <a:r>
              <a:rPr lang="en-US" sz="2000" dirty="0" smtClean="0"/>
              <a:t> test set</a:t>
            </a:r>
          </a:p>
          <a:p>
            <a:pPr marL="358775" lvl="1" indent="-342900">
              <a:spcBef>
                <a:spcPts val="700"/>
              </a:spcBef>
            </a:pP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6200" y="3251775"/>
            <a:ext cx="2040465" cy="2836334"/>
            <a:chOff x="778935" y="2853154"/>
            <a:chExt cx="2040465" cy="2836334"/>
          </a:xfrm>
        </p:grpSpPr>
        <p:grpSp>
          <p:nvGrpSpPr>
            <p:cNvPr id="11" name="Group 10"/>
            <p:cNvGrpSpPr/>
            <p:nvPr/>
          </p:nvGrpSpPr>
          <p:grpSpPr>
            <a:xfrm>
              <a:off x="1007535" y="2853154"/>
              <a:ext cx="1684864" cy="2480847"/>
              <a:chOff x="1007535" y="2853154"/>
              <a:chExt cx="1684864" cy="2480847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007535" y="2853154"/>
                <a:ext cx="1684864" cy="2480847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210735" y="3005554"/>
                <a:ext cx="13970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test </a:t>
                </a: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req. for </a:t>
                </a:r>
                <a:r>
                  <a:rPr lang="en-US" sz="1600" b="0" i="1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C1</a:t>
                </a:r>
                <a:r>
                  <a:rPr lang="en-US" sz="1600" b="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 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20802" y="4224754"/>
                <a:ext cx="1143000" cy="872067"/>
              </a:xfrm>
              <a:prstGeom prst="ellipse">
                <a:avLst/>
              </a:pr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86935" y="4368399"/>
                <a:ext cx="13208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dirty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test </a:t>
                </a: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req. for </a:t>
                </a:r>
                <a:r>
                  <a:rPr lang="en-US" sz="1600" b="0" i="1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C2</a:t>
                </a: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78935" y="5350934"/>
              <a:ext cx="20404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 subsumes </a:t>
              </a:r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09800" y="2895600"/>
            <a:ext cx="3187005" cy="3480375"/>
            <a:chOff x="2768600" y="2877979"/>
            <a:chExt cx="3187005" cy="3480375"/>
          </a:xfrm>
        </p:grpSpPr>
        <p:sp>
          <p:nvSpPr>
            <p:cNvPr id="16" name="Oval 15"/>
            <p:cNvSpPr/>
            <p:nvPr/>
          </p:nvSpPr>
          <p:spPr>
            <a:xfrm>
              <a:off x="3403600" y="3404175"/>
              <a:ext cx="1044241" cy="257317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22135" y="6019800"/>
              <a:ext cx="22690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 subsumes </a:t>
              </a:r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34136" y="3564178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tr1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34136" y="3970465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tr2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34136" y="4377154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tr3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34136" y="4766846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tr4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34136" y="5139154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tr5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34136" y="5520154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tr6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927600" y="3404175"/>
              <a:ext cx="1028005" cy="2573179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292600" y="2877979"/>
              <a:ext cx="139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test 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req. for </a:t>
              </a:r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08936" y="3810000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tr1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08936" y="4258733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tr2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08936" y="4707868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tr3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08936" y="5147846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tr4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68600" y="2877979"/>
              <a:ext cx="139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test 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req. for </a:t>
              </a:r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123964" y="3725852"/>
              <a:ext cx="1133836" cy="27030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123964" y="4978400"/>
              <a:ext cx="1133836" cy="27030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123964" y="4183052"/>
              <a:ext cx="1133836" cy="27030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123964" y="4114800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123964" y="4910667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123964" y="5291554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638800" y="2946975"/>
            <a:ext cx="3187005" cy="3404175"/>
            <a:chOff x="2768600" y="3030379"/>
            <a:chExt cx="3187005" cy="3404175"/>
          </a:xfrm>
        </p:grpSpPr>
        <p:sp>
          <p:nvSpPr>
            <p:cNvPr id="49" name="Oval 48"/>
            <p:cNvSpPr/>
            <p:nvPr/>
          </p:nvSpPr>
          <p:spPr>
            <a:xfrm>
              <a:off x="3403600" y="3538954"/>
              <a:ext cx="1044241" cy="221826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22135" y="6096000"/>
              <a:ext cx="22690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 subsumes </a:t>
              </a:r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4927600" y="3538954"/>
              <a:ext cx="1028005" cy="2218267"/>
            </a:xfrm>
            <a:prstGeom prst="ellips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92600" y="3030379"/>
              <a:ext cx="139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test 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req. for </a:t>
              </a:r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108936" y="3810000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tr1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108936" y="4258733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tr2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08936" y="4707868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tr3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08936" y="5147846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tr4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68600" y="3030379"/>
              <a:ext cx="1397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test 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req. for </a:t>
              </a:r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4123964" y="4064001"/>
              <a:ext cx="1124672" cy="80381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123964" y="4114800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216400" y="5317123"/>
              <a:ext cx="969433" cy="1687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3534136" y="3810000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tr1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34136" y="4258733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tr2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534136" y="4707868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tr3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534136" y="5147846"/>
              <a:ext cx="7450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tr4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4123964" y="4470400"/>
              <a:ext cx="1116899" cy="4233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3522135" y="5808134"/>
              <a:ext cx="22690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 subsumes </a:t>
              </a:r>
              <a:r>
                <a:rPr lang="en-US" sz="1600" b="0" i="1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endParaRPr lang="en-US" sz="16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05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57200" y="1066801"/>
            <a:ext cx="8458200" cy="5113338"/>
          </a:xfrm>
        </p:spPr>
        <p:txBody>
          <a:bodyPr>
            <a:normAutofit/>
          </a:bodyPr>
          <a:lstStyle/>
          <a:p>
            <a:pPr lvl="0"/>
            <a:r>
              <a:rPr lang="en-US" sz="2400" dirty="0" smtClean="0"/>
              <a:t>What </a:t>
            </a:r>
            <a:r>
              <a:rPr lang="en-US" sz="2400" dirty="0"/>
              <a:t>is criteria-based test design?</a:t>
            </a:r>
          </a:p>
          <a:p>
            <a:pPr lvl="0"/>
            <a:r>
              <a:rPr lang="en-US" sz="2400" dirty="0"/>
              <a:t>Why </a:t>
            </a:r>
            <a:r>
              <a:rPr lang="en-US" sz="2400" dirty="0" smtClean="0"/>
              <a:t>are test criteria used?</a:t>
            </a:r>
            <a:endParaRPr lang="en-US" sz="2400" dirty="0"/>
          </a:p>
          <a:p>
            <a:pPr lvl="0"/>
            <a:r>
              <a:rPr lang="en-US" sz="2400" dirty="0"/>
              <a:t>Who will benefit form using </a:t>
            </a:r>
            <a:r>
              <a:rPr lang="en-US" sz="2400" dirty="0" smtClean="0"/>
              <a:t>test criteria</a:t>
            </a:r>
            <a:r>
              <a:rPr lang="en-US" sz="2400" dirty="0"/>
              <a:t>? </a:t>
            </a:r>
            <a:r>
              <a:rPr lang="en-US" sz="2400" dirty="0" smtClean="0"/>
              <a:t>How?</a:t>
            </a:r>
            <a:endParaRPr lang="en-US" sz="2400" dirty="0"/>
          </a:p>
          <a:p>
            <a:pPr lvl="0"/>
            <a:r>
              <a:rPr lang="en-US" sz="2400" dirty="0"/>
              <a:t>When </a:t>
            </a:r>
            <a:r>
              <a:rPr lang="en-US" sz="2400" dirty="0" smtClean="0"/>
              <a:t>are test criteria used?</a:t>
            </a:r>
          </a:p>
          <a:p>
            <a:pPr lvl="0"/>
            <a:r>
              <a:rPr lang="en-US" sz="2400" dirty="0" smtClean="0"/>
              <a:t>How are test criteria used? </a:t>
            </a:r>
          </a:p>
          <a:p>
            <a:pPr lvl="0"/>
            <a:endParaRPr lang="en-US" sz="1600" dirty="0" smtClean="0"/>
          </a:p>
          <a:p>
            <a:pPr lvl="0"/>
            <a:r>
              <a:rPr lang="en-US" sz="2400" dirty="0" smtClean="0"/>
              <a:t>What are existing </a:t>
            </a:r>
            <a:r>
              <a:rPr lang="en-US" sz="2400" dirty="0"/>
              <a:t>criteria? </a:t>
            </a:r>
            <a:r>
              <a:rPr lang="en-US" sz="2400" dirty="0" smtClean="0"/>
              <a:t>How </a:t>
            </a:r>
            <a:r>
              <a:rPr lang="en-US" sz="2400" dirty="0"/>
              <a:t>are criteria categorized?</a:t>
            </a:r>
          </a:p>
          <a:p>
            <a:pPr lvl="0"/>
            <a:r>
              <a:rPr lang="en-US" sz="2400" dirty="0"/>
              <a:t>Which criterion should be used? When? Why? How?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28600" y="4343400"/>
            <a:ext cx="8763000" cy="1786354"/>
            <a:chOff x="228600" y="4343400"/>
            <a:chExt cx="8763000" cy="1786354"/>
          </a:xfrm>
        </p:grpSpPr>
        <p:sp>
          <p:nvSpPr>
            <p:cNvPr id="24" name="Rounded Rectangle 23"/>
            <p:cNvSpPr/>
            <p:nvPr/>
          </p:nvSpPr>
          <p:spPr>
            <a:xfrm>
              <a:off x="228600" y="4343400"/>
              <a:ext cx="8763000" cy="14478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71743" y="5791200"/>
              <a:ext cx="2315057" cy="338554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600" b="0" dirty="0" smtClean="0">
                  <a:solidFill>
                    <a:schemeClr val="bg1">
                      <a:lumMod val="8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Starting next lecture</a:t>
              </a:r>
              <a:endParaRPr lang="en-US" sz="1600" b="0" dirty="0">
                <a:solidFill>
                  <a:schemeClr val="bg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4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Blow </a:t>
            </a:r>
            <a:r>
              <a:rPr lang="en-US" dirty="0"/>
              <a:t>Pop </a:t>
            </a:r>
            <a:r>
              <a:rPr lang="en-US" dirty="0" smtClean="0"/>
              <a:t>Coverage </a:t>
            </a:r>
            <a:r>
              <a:rPr lang="en-US" dirty="0" smtClean="0"/>
              <a:t>(Subsume)</a:t>
            </a:r>
            <a:endParaRPr lang="en-US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57200" y="1066799"/>
            <a:ext cx="2895600" cy="21976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0" i="1" dirty="0" smtClean="0">
                <a:solidFill>
                  <a:srgbClr val="FFFF00"/>
                </a:solidFill>
              </a:rPr>
              <a:t>C1</a:t>
            </a:r>
            <a:r>
              <a:rPr lang="en-US" sz="2000" b="0" dirty="0" smtClean="0">
                <a:solidFill>
                  <a:srgbClr val="FFFF00"/>
                </a:solidFill>
              </a:rPr>
              <a:t>: Flavor criterion</a:t>
            </a: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/>
              <a:t>TR1</a:t>
            </a:r>
            <a:r>
              <a:rPr lang="en-US" sz="1800" b="0" dirty="0" smtClean="0"/>
              <a:t> = {Cherry,      Blue razz berry, Strawberry, Sour apple, Grape, Watermelon}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57200" y="4191000"/>
            <a:ext cx="2895600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0" i="1" dirty="0" smtClean="0">
                <a:solidFill>
                  <a:srgbClr val="FFFF00"/>
                </a:solidFill>
              </a:rPr>
              <a:t>C2</a:t>
            </a:r>
            <a:r>
              <a:rPr lang="en-US" sz="2000" b="0" dirty="0" smtClean="0">
                <a:solidFill>
                  <a:srgbClr val="FFFF00"/>
                </a:solidFill>
              </a:rPr>
              <a:t>: Color criterion</a:t>
            </a:r>
            <a:endParaRPr lang="en-US" sz="2000" b="0" dirty="0">
              <a:solidFill>
                <a:srgbClr val="FFFF00"/>
              </a:solidFill>
            </a:endParaRP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/>
              <a:t>TR2</a:t>
            </a:r>
            <a:r>
              <a:rPr lang="en-US" sz="1800" b="0" dirty="0" smtClean="0"/>
              <a:t> = {Red, Blue, Green, Purple}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418162" y="990600"/>
            <a:ext cx="3582838" cy="4876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0" dirty="0" smtClean="0"/>
              <a:t>Test sets</a:t>
            </a:r>
            <a:endParaRPr lang="en-US" sz="2000" b="0" dirty="0" smtClean="0">
              <a:solidFill>
                <a:srgbClr val="FFFF00"/>
              </a:solidFill>
            </a:endParaRP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T1</a:t>
            </a:r>
            <a:r>
              <a:rPr lang="en-US" sz="1800" b="0" dirty="0" smtClean="0"/>
              <a:t> = {one Cherry,           one Blue razz berry, three Strawberries, one Sour apple,     two Grapes,          four Watermelons}</a:t>
            </a:r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 smtClean="0"/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/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 smtClean="0"/>
          </a:p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/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0" i="1" dirty="0" smtClean="0">
                <a:solidFill>
                  <a:srgbClr val="FFFF00"/>
                </a:solidFill>
              </a:rPr>
              <a:t>T2</a:t>
            </a:r>
            <a:r>
              <a:rPr lang="en-US" sz="1800" b="0" dirty="0" smtClean="0"/>
              <a:t> </a:t>
            </a:r>
            <a:r>
              <a:rPr lang="en-US" sz="1800" b="0" dirty="0"/>
              <a:t>= </a:t>
            </a:r>
            <a:r>
              <a:rPr lang="en-US" sz="1800" b="0" dirty="0" smtClean="0"/>
              <a:t>{one Blue razz berry, one Sour apple,     two Grapes,           three Watermelons}</a:t>
            </a:r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/>
          </a:p>
          <a:p>
            <a:pPr marL="860425" indent="-846138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endParaRPr lang="en-US" sz="1800" b="0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038600" y="1143001"/>
            <a:ext cx="0" cy="5105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4"/>
          <p:cNvSpPr txBox="1">
            <a:spLocks/>
          </p:cNvSpPr>
          <p:nvPr/>
        </p:nvSpPr>
        <p:spPr>
          <a:xfrm>
            <a:off x="4343400" y="3291838"/>
            <a:ext cx="16764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C1? </a:t>
            </a:r>
          </a:p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C2?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4343400" y="5650992"/>
            <a:ext cx="1676400" cy="68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C1? </a:t>
            </a:r>
          </a:p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Satisfy C2?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6173638" y="3291838"/>
            <a:ext cx="2665562" cy="685800"/>
          </a:xfrm>
          <a:prstGeom prst="rect">
            <a:avLst/>
          </a:prstGeom>
          <a:solidFill>
            <a:srgbClr val="FFD8FF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Coverage level 6 / 6</a:t>
            </a:r>
          </a:p>
          <a:p>
            <a:pPr marL="1720850" indent="-1706563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smtClean="0">
                <a:solidFill>
                  <a:schemeClr val="tx1"/>
                </a:solidFill>
              </a:rPr>
              <a:t>4 / 4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6173638" y="5662505"/>
            <a:ext cx="2665562" cy="685800"/>
          </a:xfrm>
          <a:prstGeom prst="rect">
            <a:avLst/>
          </a:prstGeom>
          <a:solidFill>
            <a:srgbClr val="FFD8FF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Coverage level 4 / 6</a:t>
            </a:r>
          </a:p>
          <a:p>
            <a:pPr marL="1720850" indent="-1706563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smtClean="0">
                <a:solidFill>
                  <a:schemeClr val="tx1"/>
                </a:solidFill>
              </a:rPr>
              <a:t>4 / 4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533400" y="3505200"/>
            <a:ext cx="3166535" cy="548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200" smtClean="0">
                <a:solidFill>
                  <a:srgbClr val="C00000"/>
                </a:solidFill>
              </a:rPr>
              <a:t>C1 subsumes C2</a:t>
            </a:r>
            <a:endParaRPr lang="en-US" sz="22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800" smtClean="0"/>
              <a:t>Characteristics of a Good Coverage Criterion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562600"/>
          </a:xfrm>
        </p:spPr>
        <p:txBody>
          <a:bodyPr>
            <a:noAutofit/>
          </a:bodyPr>
          <a:lstStyle/>
          <a:p>
            <a:pPr marL="358775" lvl="1" indent="-342900">
              <a:spcBef>
                <a:spcPts val="1000"/>
              </a:spcBef>
            </a:pPr>
            <a:r>
              <a:rPr lang="en-US" sz="2200" dirty="0" smtClean="0"/>
              <a:t>It should be fairly easy compute test requirements </a:t>
            </a:r>
            <a:r>
              <a:rPr lang="en-US" sz="2200" dirty="0" smtClean="0">
                <a:solidFill>
                  <a:srgbClr val="FFFF00"/>
                </a:solidFill>
              </a:rPr>
              <a:t>automatically</a:t>
            </a:r>
          </a:p>
          <a:p>
            <a:pPr marL="358775" lvl="1" indent="-342900">
              <a:spcBef>
                <a:spcPts val="1000"/>
              </a:spcBef>
            </a:pPr>
            <a:r>
              <a:rPr lang="en-US" sz="2200" dirty="0" smtClean="0"/>
              <a:t>It should be </a:t>
            </a:r>
            <a:r>
              <a:rPr lang="en-US" sz="2200" dirty="0" smtClean="0">
                <a:solidFill>
                  <a:srgbClr val="FFFF00"/>
                </a:solidFill>
              </a:rPr>
              <a:t>efficient to generate </a:t>
            </a:r>
            <a:r>
              <a:rPr lang="en-US" sz="2200" dirty="0" smtClean="0"/>
              <a:t>test values</a:t>
            </a:r>
          </a:p>
          <a:p>
            <a:pPr marL="358775" lvl="1" indent="-342900">
              <a:spcBef>
                <a:spcPts val="1000"/>
              </a:spcBef>
            </a:pPr>
            <a:r>
              <a:rPr lang="en-US" sz="2200" dirty="0" smtClean="0"/>
              <a:t>The resulting tests should reveal as many </a:t>
            </a:r>
            <a:r>
              <a:rPr lang="en-US" sz="2200" dirty="0" smtClean="0">
                <a:solidFill>
                  <a:srgbClr val="FFFF00"/>
                </a:solidFill>
              </a:rPr>
              <a:t>faults</a:t>
            </a:r>
            <a:r>
              <a:rPr lang="en-US" sz="2200" dirty="0" smtClean="0"/>
              <a:t> as possible</a:t>
            </a:r>
          </a:p>
          <a:p>
            <a:pPr marL="358775" lvl="1" indent="-342900">
              <a:spcBef>
                <a:spcPts val="1000"/>
              </a:spcBef>
            </a:pPr>
            <a:endParaRPr lang="en-US" sz="2200" dirty="0" smtClean="0"/>
          </a:p>
          <a:p>
            <a:pPr marL="15875" lvl="1" indent="0">
              <a:spcBef>
                <a:spcPts val="1000"/>
              </a:spcBef>
              <a:buNone/>
            </a:pPr>
            <a:r>
              <a:rPr lang="en-US" sz="2200" dirty="0" smtClean="0"/>
              <a:t>Additional notes:</a:t>
            </a:r>
            <a:endParaRPr lang="en-US" sz="2200" dirty="0"/>
          </a:p>
          <a:p>
            <a:pPr marL="358775" lvl="1" indent="-342900">
              <a:spcBef>
                <a:spcPts val="1000"/>
              </a:spcBef>
            </a:pPr>
            <a:r>
              <a:rPr lang="en-US" sz="2200" dirty="0" err="1" smtClean="0"/>
              <a:t>Subsumption</a:t>
            </a:r>
            <a:r>
              <a:rPr lang="en-US" sz="2200" dirty="0" smtClean="0"/>
              <a:t> is only a </a:t>
            </a:r>
            <a:r>
              <a:rPr lang="en-US" sz="2200" dirty="0" smtClean="0">
                <a:solidFill>
                  <a:srgbClr val="FFFF00"/>
                </a:solidFill>
              </a:rPr>
              <a:t>rough approximation </a:t>
            </a:r>
            <a:r>
              <a:rPr lang="en-US" sz="2200" dirty="0" smtClean="0"/>
              <a:t>of fault revealing capability</a:t>
            </a:r>
          </a:p>
          <a:p>
            <a:pPr marL="358775" lvl="1" indent="-342900">
              <a:spcBef>
                <a:spcPts val="1000"/>
              </a:spcBef>
            </a:pPr>
            <a:r>
              <a:rPr lang="en-US" sz="2200" dirty="0" smtClean="0"/>
              <a:t>Researchers still need to gives us more data on how to </a:t>
            </a:r>
            <a:r>
              <a:rPr lang="en-US" sz="2200" dirty="0" smtClean="0">
                <a:solidFill>
                  <a:srgbClr val="FFFF00"/>
                </a:solidFill>
              </a:rPr>
              <a:t>compare</a:t>
            </a:r>
            <a:r>
              <a:rPr lang="en-US" sz="2200" dirty="0" smtClean="0"/>
              <a:t> coverage criteria</a:t>
            </a:r>
            <a:endParaRPr lang="en-US" sz="2200" dirty="0"/>
          </a:p>
          <a:p>
            <a:pPr marL="358775" lvl="1" indent="-342900">
              <a:spcBef>
                <a:spcPts val="10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21640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Using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562600"/>
          </a:xfrm>
        </p:spPr>
        <p:txBody>
          <a:bodyPr>
            <a:noAutofit/>
          </a:bodyPr>
          <a:lstStyle/>
          <a:p>
            <a:pPr marL="358775" lvl="1" indent="-342900">
              <a:spcBef>
                <a:spcPts val="700"/>
              </a:spcBef>
            </a:pPr>
            <a:r>
              <a:rPr lang="en-US" sz="2000" dirty="0" smtClean="0"/>
              <a:t>Yield </a:t>
            </a:r>
            <a:r>
              <a:rPr lang="en-US" sz="2000" dirty="0" smtClean="0">
                <a:solidFill>
                  <a:srgbClr val="FFFF00"/>
                </a:solidFill>
              </a:rPr>
              <a:t>fewer tests</a:t>
            </a:r>
            <a:r>
              <a:rPr lang="en-US" sz="2000" dirty="0" smtClean="0"/>
              <a:t> that are </a:t>
            </a:r>
            <a:r>
              <a:rPr lang="en-US" sz="2000" dirty="0" smtClean="0">
                <a:solidFill>
                  <a:srgbClr val="FFFF00"/>
                </a:solidFill>
              </a:rPr>
              <a:t>more effective </a:t>
            </a:r>
            <a:r>
              <a:rPr lang="en-US" sz="2000" dirty="0" smtClean="0"/>
              <a:t>at finding faults</a:t>
            </a:r>
          </a:p>
          <a:p>
            <a:pPr marL="812800" lvl="2" indent="-355600">
              <a:spcBef>
                <a:spcPts val="500"/>
              </a:spcBef>
            </a:pPr>
            <a:r>
              <a:rPr lang="en-US" sz="1800" dirty="0" smtClean="0"/>
              <a:t>Design test inputs that are more likely to find problems</a:t>
            </a:r>
          </a:p>
          <a:p>
            <a:pPr marL="358775" lvl="1" indent="-342900">
              <a:spcBef>
                <a:spcPts val="1500"/>
              </a:spcBef>
            </a:pPr>
            <a:r>
              <a:rPr lang="en-US" sz="2000" dirty="0" smtClean="0"/>
              <a:t>Increase </a:t>
            </a:r>
            <a:r>
              <a:rPr lang="en-US" sz="2000" dirty="0" smtClean="0">
                <a:solidFill>
                  <a:srgbClr val="FFFF00"/>
                </a:solidFill>
              </a:rPr>
              <a:t>traceability</a:t>
            </a:r>
          </a:p>
          <a:p>
            <a:pPr marL="812800" lvl="2" indent="-322263"/>
            <a:r>
              <a:rPr lang="en-US" sz="1800" dirty="0" smtClean="0"/>
              <a:t>Answer the “</a:t>
            </a:r>
            <a:r>
              <a:rPr lang="en-US" sz="1800" dirty="0" smtClean="0">
                <a:solidFill>
                  <a:srgbClr val="FFFF00"/>
                </a:solidFill>
              </a:rPr>
              <a:t>why</a:t>
            </a:r>
            <a:r>
              <a:rPr lang="en-US" sz="1800" dirty="0" smtClean="0"/>
              <a:t>” for each test</a:t>
            </a:r>
          </a:p>
          <a:p>
            <a:pPr marL="812800" lvl="2" indent="-322263"/>
            <a:r>
              <a:rPr lang="en-US" sz="1800" dirty="0" smtClean="0"/>
              <a:t>Support regression testing</a:t>
            </a:r>
            <a:endParaRPr lang="en-US" sz="1800" dirty="0"/>
          </a:p>
          <a:p>
            <a:pPr marL="358775" lvl="1" indent="-342900">
              <a:spcBef>
                <a:spcPts val="1500"/>
              </a:spcBef>
            </a:pPr>
            <a:r>
              <a:rPr lang="en-US" sz="2000" dirty="0" smtClean="0"/>
              <a:t>Provide </a:t>
            </a:r>
            <a:r>
              <a:rPr lang="en-US" sz="2000" dirty="0" smtClean="0">
                <a:solidFill>
                  <a:srgbClr val="FFFF00"/>
                </a:solidFill>
              </a:rPr>
              <a:t>stopping rules </a:t>
            </a:r>
            <a:r>
              <a:rPr lang="en-US" sz="2000" dirty="0" smtClean="0"/>
              <a:t>for testing – </a:t>
            </a:r>
            <a:r>
              <a:rPr lang="en-US" sz="1800" dirty="0" smtClean="0"/>
              <a:t>“</a:t>
            </a:r>
            <a:r>
              <a:rPr lang="en-US" sz="1800" dirty="0" smtClean="0">
                <a:solidFill>
                  <a:srgbClr val="FFFF00"/>
                </a:solidFill>
              </a:rPr>
              <a:t>how many test</a:t>
            </a:r>
            <a:r>
              <a:rPr lang="en-US" sz="1800" dirty="0" smtClean="0"/>
              <a:t>” are needed</a:t>
            </a:r>
          </a:p>
          <a:p>
            <a:pPr marL="358775" lvl="1" indent="-342900">
              <a:spcBef>
                <a:spcPts val="1500"/>
              </a:spcBef>
            </a:pPr>
            <a:r>
              <a:rPr lang="en-US" sz="2000" dirty="0" smtClean="0"/>
              <a:t>Support test </a:t>
            </a:r>
            <a:r>
              <a:rPr lang="en-US" sz="2000" dirty="0" smtClean="0">
                <a:solidFill>
                  <a:srgbClr val="FFFF00"/>
                </a:solidFill>
              </a:rPr>
              <a:t>automation</a:t>
            </a:r>
            <a:endParaRPr lang="en-US" sz="2000" dirty="0" smtClean="0"/>
          </a:p>
          <a:p>
            <a:pPr marL="358775" lvl="1" indent="-342900">
              <a:spcBef>
                <a:spcPts val="1500"/>
              </a:spcBef>
            </a:pPr>
            <a:r>
              <a:rPr lang="en-US" sz="2000" dirty="0" smtClean="0"/>
              <a:t>Make testing more </a:t>
            </a:r>
            <a:r>
              <a:rPr lang="en-US" sz="2000" dirty="0" smtClean="0">
                <a:solidFill>
                  <a:srgbClr val="FFFF00"/>
                </a:solidFill>
              </a:rPr>
              <a:t>efficient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FF00"/>
                </a:solidFill>
              </a:rPr>
              <a:t>effective</a:t>
            </a:r>
          </a:p>
          <a:p>
            <a:pPr marL="358775" lvl="1" indent="-342900">
              <a:spcBef>
                <a:spcPts val="1500"/>
              </a:spcBef>
            </a:pPr>
            <a:r>
              <a:rPr lang="en-US" sz="2000" dirty="0" smtClean="0"/>
              <a:t>Provide grater assurance that the software is of </a:t>
            </a:r>
            <a:r>
              <a:rPr lang="en-US" sz="2000" dirty="0" smtClean="0">
                <a:solidFill>
                  <a:srgbClr val="FFFF00"/>
                </a:solidFill>
              </a:rPr>
              <a:t>high quality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FF00"/>
                </a:solidFill>
              </a:rPr>
              <a:t>reliability</a:t>
            </a:r>
          </a:p>
          <a:p>
            <a:pPr marL="358775" lvl="1" indent="-342900">
              <a:spcBef>
                <a:spcPts val="700"/>
              </a:spcBef>
            </a:pPr>
            <a:endParaRPr lang="en-US" sz="2000" dirty="0" smtClean="0"/>
          </a:p>
          <a:p>
            <a:pPr marL="358775" lvl="1" indent="-342900">
              <a:spcBef>
                <a:spcPts val="700"/>
              </a:spcBef>
            </a:pPr>
            <a:endParaRPr lang="en-US" sz="20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838200" y="5638800"/>
            <a:ext cx="7416801" cy="533400"/>
          </a:xfrm>
          <a:prstGeom prst="rect">
            <a:avLst/>
          </a:prstGeom>
          <a:solidFill>
            <a:srgbClr val="000099"/>
          </a:solidFill>
          <a:ln w="57150"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How do we start applying these ideas in practice</a:t>
            </a:r>
            <a:endParaRPr lang="en-US" sz="20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62133" y="3805767"/>
            <a:ext cx="2929467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More comprehensive</a:t>
            </a:r>
          </a:p>
          <a:p>
            <a:pPr marL="860425" indent="-846138"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Less overlap</a:t>
            </a:r>
            <a:endParaRPr lang="en-US" sz="1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40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562600"/>
          </a:xfrm>
        </p:spPr>
        <p:txBody>
          <a:bodyPr>
            <a:noAutofit/>
          </a:bodyPr>
          <a:lstStyle/>
          <a:p>
            <a:pPr marL="358775" lvl="1" indent="-342900">
              <a:spcBef>
                <a:spcPts val="700"/>
              </a:spcBef>
            </a:pPr>
            <a:r>
              <a:rPr lang="en-US" sz="2200" dirty="0" smtClean="0"/>
              <a:t>Many companies still use “</a:t>
            </a:r>
            <a:r>
              <a:rPr lang="en-US" sz="2200" dirty="0" smtClean="0">
                <a:solidFill>
                  <a:srgbClr val="FFFF00"/>
                </a:solidFill>
              </a:rPr>
              <a:t>monkey testing</a:t>
            </a:r>
            <a:r>
              <a:rPr lang="en-US" sz="2200" dirty="0" smtClean="0"/>
              <a:t>”</a:t>
            </a:r>
          </a:p>
          <a:p>
            <a:pPr marL="812800" lvl="2" indent="-322263">
              <a:spcBef>
                <a:spcPts val="700"/>
              </a:spcBef>
            </a:pPr>
            <a:r>
              <a:rPr lang="en-US" sz="1800" dirty="0" smtClean="0"/>
              <a:t>A human sits at the keyboard, wiggles the mouse and bangs the keyboard</a:t>
            </a:r>
          </a:p>
          <a:p>
            <a:pPr marL="812800" lvl="2" indent="-322263">
              <a:spcBef>
                <a:spcPts val="700"/>
              </a:spcBef>
            </a:pPr>
            <a:r>
              <a:rPr lang="en-US" sz="1800" dirty="0" smtClean="0"/>
              <a:t>No automation</a:t>
            </a:r>
          </a:p>
          <a:p>
            <a:pPr marL="812800" lvl="2" indent="-322263">
              <a:spcBef>
                <a:spcPts val="700"/>
              </a:spcBef>
            </a:pPr>
            <a:r>
              <a:rPr lang="en-US" sz="1800" dirty="0" smtClean="0"/>
              <a:t>Minimal training required</a:t>
            </a:r>
          </a:p>
          <a:p>
            <a:pPr marL="358775" lvl="1" indent="-342900">
              <a:spcBef>
                <a:spcPts val="1500"/>
              </a:spcBef>
            </a:pPr>
            <a:r>
              <a:rPr lang="en-US" sz="2200" dirty="0" smtClean="0"/>
              <a:t>Some companies automate human-designed tests</a:t>
            </a:r>
          </a:p>
          <a:p>
            <a:pPr marL="358775" lvl="1" indent="-342900">
              <a:spcBef>
                <a:spcPts val="1500"/>
              </a:spcBef>
            </a:pPr>
            <a:r>
              <a:rPr lang="en-US" sz="2200" dirty="0" smtClean="0"/>
              <a:t>But companies that use both automation and criteria-based testing </a:t>
            </a:r>
            <a:r>
              <a:rPr lang="en-US" sz="2200" dirty="0" smtClean="0">
                <a:solidFill>
                  <a:srgbClr val="FFFF00"/>
                </a:solidFill>
              </a:rPr>
              <a:t>save money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rgbClr val="FFFF00"/>
                </a:solidFill>
              </a:rPr>
              <a:t>find more faults</a:t>
            </a:r>
            <a:r>
              <a:rPr lang="en-US" sz="2200" dirty="0" smtClean="0"/>
              <a:t>, and </a:t>
            </a:r>
            <a:r>
              <a:rPr lang="en-US" sz="2200" dirty="0" smtClean="0">
                <a:solidFill>
                  <a:srgbClr val="FFFF00"/>
                </a:solidFill>
              </a:rPr>
              <a:t>build better software</a:t>
            </a:r>
          </a:p>
        </p:txBody>
      </p:sp>
    </p:spTree>
    <p:extLst>
      <p:ext uri="{BB962C8B-B14F-4D97-AF65-F5344CB8AC3E}">
        <p14:creationId xmlns:p14="http://schemas.microsoft.com/office/powerpoint/2010/main" val="10894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What’s Next?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609600"/>
          </a:xfrm>
        </p:spPr>
        <p:txBody>
          <a:bodyPr>
            <a:noAutofit/>
          </a:bodyPr>
          <a:lstStyle/>
          <a:p>
            <a:pPr marL="15875" lvl="1" indent="0">
              <a:spcBef>
                <a:spcPts val="700"/>
              </a:spcBef>
              <a:buNone/>
            </a:pPr>
            <a:r>
              <a:rPr lang="en-US" sz="2200" dirty="0" smtClean="0">
                <a:solidFill>
                  <a:srgbClr val="FFFD78"/>
                </a:solidFill>
              </a:rPr>
              <a:t>Structures for Criteria-Based Testing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752600" y="1752600"/>
            <a:ext cx="5486400" cy="400110"/>
          </a:xfrm>
          <a:prstGeom prst="rect">
            <a:avLst/>
          </a:prstGeom>
          <a:solidFill>
            <a:srgbClr val="0000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Four structures for modeling software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05594" y="2968214"/>
            <a:ext cx="965357" cy="707886"/>
          </a:xfrm>
          <a:prstGeom prst="rect">
            <a:avLst/>
          </a:prstGeom>
          <a:solidFill>
            <a:srgbClr val="0000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Input space</a:t>
            </a:r>
            <a:endParaRPr lang="en-US" sz="20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926223" y="2968215"/>
            <a:ext cx="2188577" cy="3051585"/>
            <a:chOff x="2269123" y="2423161"/>
            <a:chExt cx="2188577" cy="3051585"/>
          </a:xfrm>
        </p:grpSpPr>
        <p:sp>
          <p:nvSpPr>
            <p:cNvPr id="6" name="Rectangle 5"/>
            <p:cNvSpPr/>
            <p:nvPr/>
          </p:nvSpPr>
          <p:spPr>
            <a:xfrm>
              <a:off x="2438400" y="2423161"/>
              <a:ext cx="1077889" cy="40010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Graph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71800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71800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Design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1800" y="45051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Specs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1800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Use cases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269123" y="2823261"/>
              <a:ext cx="702677" cy="2451429"/>
              <a:chOff x="2269123" y="2823261"/>
              <a:chExt cx="702677" cy="2451429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24" name="Elbow Connector 23"/>
              <p:cNvCxnSpPr>
                <a:endCxn id="9" idx="1"/>
              </p:cNvCxnSpPr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endCxn id="10" idx="1"/>
              </p:cNvCxnSpPr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/>
              <p:cNvCxnSpPr>
                <a:endCxn id="11" idx="1"/>
              </p:cNvCxnSpPr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lbow Connector 31"/>
              <p:cNvCxnSpPr>
                <a:endCxn id="12" idx="1"/>
              </p:cNvCxnSpPr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/>
          <p:cNvGrpSpPr/>
          <p:nvPr/>
        </p:nvGrpSpPr>
        <p:grpSpPr>
          <a:xfrm>
            <a:off x="4383024" y="2968214"/>
            <a:ext cx="2170176" cy="3051586"/>
            <a:chOff x="4535424" y="2423160"/>
            <a:chExt cx="2170176" cy="3051586"/>
          </a:xfrm>
        </p:grpSpPr>
        <p:sp>
          <p:nvSpPr>
            <p:cNvPr id="7" name="Rectangle 6"/>
            <p:cNvSpPr/>
            <p:nvPr/>
          </p:nvSpPr>
          <p:spPr>
            <a:xfrm>
              <a:off x="4686300" y="2423160"/>
              <a:ext cx="884882" cy="40011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Logic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19700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19700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Specs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19700" y="45051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FSMs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19700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DNF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535424" y="2823261"/>
              <a:ext cx="702677" cy="2451429"/>
              <a:chOff x="2269123" y="2823261"/>
              <a:chExt cx="702677" cy="2451429"/>
            </a:xfrm>
          </p:grpSpPr>
          <p:sp>
            <p:nvSpPr>
              <p:cNvPr id="37" name="Rectangle 36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38" name="Elbow Connector 37"/>
              <p:cNvCxnSpPr/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/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/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/>
              <p:cNvCxnSpPr/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6685957" y="2968215"/>
            <a:ext cx="2381843" cy="3051585"/>
            <a:chOff x="6533557" y="2423161"/>
            <a:chExt cx="2381843" cy="3051585"/>
          </a:xfrm>
        </p:grpSpPr>
        <p:sp>
          <p:nvSpPr>
            <p:cNvPr id="8" name="Rectangle 7"/>
            <p:cNvSpPr/>
            <p:nvPr/>
          </p:nvSpPr>
          <p:spPr>
            <a:xfrm>
              <a:off x="6743700" y="2423161"/>
              <a:ext cx="1129494" cy="40010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Syntax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27652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27652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Models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27651" y="4505192"/>
              <a:ext cx="16877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Integration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27652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Inputs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533557" y="2823261"/>
              <a:ext cx="702677" cy="2451429"/>
              <a:chOff x="2269123" y="2823261"/>
              <a:chExt cx="702677" cy="2451429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44" name="Elbow Connector 43"/>
              <p:cNvCxnSpPr/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/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/>
              <p:cNvCxnSpPr/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/>
              <p:cNvCxnSpPr/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Elbow Connector 51"/>
          <p:cNvCxnSpPr>
            <a:stCxn id="4" idx="2"/>
            <a:endCxn id="5" idx="0"/>
          </p:cNvCxnSpPr>
          <p:nvPr/>
        </p:nvCxnSpPr>
        <p:spPr>
          <a:xfrm rot="5400000">
            <a:off x="2284285" y="756699"/>
            <a:ext cx="815504" cy="3607527"/>
          </a:xfrm>
          <a:prstGeom prst="bentConnector3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" idx="2"/>
            <a:endCxn id="6" idx="0"/>
          </p:cNvCxnSpPr>
          <p:nvPr/>
        </p:nvCxnSpPr>
        <p:spPr>
          <a:xfrm rot="5400000">
            <a:off x="3157371" y="1629785"/>
            <a:ext cx="815505" cy="18613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4" idx="2"/>
          </p:cNvCxnSpPr>
          <p:nvPr/>
        </p:nvCxnSpPr>
        <p:spPr>
          <a:xfrm rot="16200000" flipH="1">
            <a:off x="4264221" y="2384288"/>
            <a:ext cx="806059" cy="34290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4" idx="2"/>
            <a:endCxn id="8" idx="0"/>
          </p:cNvCxnSpPr>
          <p:nvPr/>
        </p:nvCxnSpPr>
        <p:spPr>
          <a:xfrm rot="16200000" flipH="1">
            <a:off x="5570571" y="1077938"/>
            <a:ext cx="815505" cy="2965047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6994" y="2729653"/>
            <a:ext cx="1447800" cy="11565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0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Possible Inputs?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14400"/>
            <a:ext cx="8686800" cy="5486399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US" sz="2200" dirty="0" smtClean="0"/>
              <a:t>Let’s do </a:t>
            </a:r>
            <a:r>
              <a:rPr lang="en-US" sz="2200" dirty="0" smtClean="0"/>
              <a:t>activity</a:t>
            </a:r>
            <a:endParaRPr lang="en-US" sz="2200" dirty="0" smtClean="0"/>
          </a:p>
          <a:p>
            <a:pPr>
              <a:spcBef>
                <a:spcPts val="500"/>
              </a:spcBef>
            </a:pPr>
            <a:r>
              <a:rPr lang="en-US" sz="2200" dirty="0" smtClean="0"/>
              <a:t>Create </a:t>
            </a:r>
            <a:r>
              <a:rPr lang="en-US" sz="2200" b="1" dirty="0" smtClean="0">
                <a:solidFill>
                  <a:srgbClr val="FFFF00"/>
                </a:solidFill>
              </a:rPr>
              <a:t>all</a:t>
            </a:r>
            <a:r>
              <a:rPr lang="en-US" sz="2200" dirty="0" smtClean="0"/>
              <a:t> possible test inputs for </a:t>
            </a:r>
            <a:r>
              <a:rPr lang="en-US" sz="2200" dirty="0" smtClean="0"/>
              <a:t>the given </a:t>
            </a:r>
            <a:r>
              <a:rPr lang="en-US" sz="2200" dirty="0" smtClean="0"/>
              <a:t>program </a:t>
            </a:r>
          </a:p>
          <a:p>
            <a:pPr>
              <a:spcBef>
                <a:spcPts val="1000"/>
              </a:spcBef>
            </a:pPr>
            <a:endParaRPr lang="en-US" sz="2200" dirty="0" smtClean="0"/>
          </a:p>
          <a:p>
            <a:pPr>
              <a:spcBef>
                <a:spcPts val="1000"/>
              </a:spcBef>
            </a:pPr>
            <a:endParaRPr lang="en-US" sz="2200" dirty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 smtClean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 smtClean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 smtClean="0"/>
          </a:p>
          <a:p>
            <a:pPr marL="182563" lvl="0" indent="-182563">
              <a:spcBef>
                <a:spcPts val="500"/>
              </a:spcBef>
              <a:tabLst>
                <a:tab pos="2794000" algn="l"/>
              </a:tabLst>
            </a:pPr>
            <a:endParaRPr lang="en-US" sz="2200" dirty="0" smtClean="0"/>
          </a:p>
          <a:p>
            <a:pPr marL="182563" lvl="0" indent="-182563">
              <a:spcBef>
                <a:spcPts val="1000"/>
              </a:spcBef>
              <a:tabLst>
                <a:tab pos="2794000" algn="l"/>
              </a:tabLst>
            </a:pPr>
            <a:r>
              <a:rPr lang="en-US" sz="2200" dirty="0" smtClean="0"/>
              <a:t>It is </a:t>
            </a:r>
            <a:r>
              <a:rPr lang="en-US" sz="2200" dirty="0"/>
              <a:t>impossible to provide all possible </a:t>
            </a:r>
            <a:r>
              <a:rPr lang="en-US" sz="2200" dirty="0" smtClean="0"/>
              <a:t>inputs</a:t>
            </a:r>
            <a:endParaRPr lang="en-US" sz="2200" dirty="0"/>
          </a:p>
          <a:p>
            <a:pPr lvl="0"/>
            <a:r>
              <a:rPr lang="en-US" sz="2200" dirty="0"/>
              <a:t>Therefore, we need some rules to help us decide which inputs to enter and </a:t>
            </a:r>
            <a:r>
              <a:rPr lang="en-US" sz="2200" dirty="0" smtClean="0"/>
              <a:t>give us an idea if we test enough </a:t>
            </a:r>
          </a:p>
          <a:p>
            <a:pPr lvl="0">
              <a:spcBef>
                <a:spcPts val="0"/>
              </a:spcBef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821656"/>
            <a:ext cx="6477000" cy="31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90601"/>
            <a:ext cx="8686800" cy="5486399"/>
          </a:xfrm>
        </p:spPr>
        <p:txBody>
          <a:bodyPr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200" dirty="0" smtClean="0"/>
              <a:t>Coverage criteria describe a finite subset of test cases out of the vast/infinite number of possible tests we should execute. </a:t>
            </a:r>
          </a:p>
          <a:p>
            <a:pPr lvl="0">
              <a:lnSpc>
                <a:spcPct val="90000"/>
              </a:lnSpc>
            </a:pPr>
            <a:r>
              <a:rPr lang="en-US" sz="2200" dirty="0" smtClean="0"/>
              <a:t>Coverage </a:t>
            </a:r>
            <a:r>
              <a:rPr lang="en-US" sz="2200" dirty="0"/>
              <a:t>criteria divide the input space to maximize the number of faults found per test case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Coverage criteria provide useful rules for when to stop testing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29000"/>
            <a:ext cx="6447975" cy="29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</a:t>
            </a:r>
            <a:r>
              <a:rPr lang="en-US" dirty="0" smtClean="0"/>
              <a:t> </a:t>
            </a:r>
            <a:r>
              <a:rPr lang="en-US" dirty="0" smtClean="0"/>
              <a:t>Coverage Criteria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90601"/>
            <a:ext cx="8686800" cy="5486399"/>
          </a:xfrm>
        </p:spPr>
        <p:txBody>
          <a:bodyPr>
            <a:noAutofit/>
          </a:bodyPr>
          <a:lstStyle/>
          <a:p>
            <a:pPr marL="14288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Adequate</a:t>
            </a:r>
          </a:p>
          <a:p>
            <a:pPr marL="290513" indent="-276225">
              <a:spcBef>
                <a:spcPts val="700"/>
              </a:spcBef>
              <a:spcAft>
                <a:spcPts val="0"/>
              </a:spcAft>
            </a:pPr>
            <a:r>
              <a:rPr lang="en-US" sz="2000" dirty="0" smtClean="0"/>
              <a:t>Have I got enough tests?</a:t>
            </a:r>
          </a:p>
          <a:p>
            <a:pPr marL="290513" indent="-276225">
              <a:spcBef>
                <a:spcPts val="0"/>
              </a:spcBef>
              <a:spcAft>
                <a:spcPts val="0"/>
              </a:spcAft>
            </a:pPr>
            <a:endParaRPr lang="en-US" sz="1600" dirty="0" smtClean="0"/>
          </a:p>
          <a:p>
            <a:pPr marL="14288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Guidance</a:t>
            </a:r>
          </a:p>
          <a:p>
            <a:pPr marL="357188" indent="-342900">
              <a:spcBef>
                <a:spcPts val="700"/>
              </a:spcBef>
              <a:spcAft>
                <a:spcPts val="0"/>
              </a:spcAft>
            </a:pPr>
            <a:r>
              <a:rPr lang="en-US" sz="2000" dirty="0" smtClean="0"/>
              <a:t>Where should I test more?</a:t>
            </a:r>
            <a:endParaRPr lang="en-US" sz="2200" dirty="0" smtClean="0"/>
          </a:p>
          <a:p>
            <a:pPr marL="14288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FFFF00"/>
              </a:solidFill>
            </a:endParaRPr>
          </a:p>
          <a:p>
            <a:pPr marL="14288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Automation</a:t>
            </a:r>
          </a:p>
          <a:p>
            <a:pPr marL="357188" indent="-342900">
              <a:spcBef>
                <a:spcPts val="700"/>
              </a:spcBef>
              <a:spcAft>
                <a:spcPts val="0"/>
              </a:spcAft>
            </a:pPr>
            <a:r>
              <a:rPr lang="en-US" sz="2000" dirty="0" smtClean="0"/>
              <a:t>Generate test that satisfies a test requirement</a:t>
            </a:r>
          </a:p>
          <a:p>
            <a:pPr marL="14288" indent="0">
              <a:spcBef>
                <a:spcPts val="120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542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5488862" y="932688"/>
            <a:ext cx="3583032" cy="5425666"/>
            <a:chOff x="5488862" y="932688"/>
            <a:chExt cx="3583032" cy="5425666"/>
          </a:xfrm>
        </p:grpSpPr>
        <p:grpSp>
          <p:nvGrpSpPr>
            <p:cNvPr id="15" name="Group 4"/>
            <p:cNvGrpSpPr>
              <a:grpSpLocks/>
            </p:cNvGrpSpPr>
            <p:nvPr/>
          </p:nvGrpSpPr>
          <p:grpSpPr bwMode="auto">
            <a:xfrm>
              <a:off x="6583362" y="3200270"/>
              <a:ext cx="1417638" cy="1016001"/>
              <a:chOff x="2328" y="758"/>
              <a:chExt cx="893" cy="640"/>
            </a:xfrm>
            <a:solidFill>
              <a:schemeClr val="bg2"/>
            </a:solidFill>
          </p:grpSpPr>
          <p:sp>
            <p:nvSpPr>
              <p:cNvPr id="16" name="Oval 5"/>
              <p:cNvSpPr>
                <a:spLocks noChangeArrowheads="1"/>
              </p:cNvSpPr>
              <p:nvPr/>
            </p:nvSpPr>
            <p:spPr bwMode="auto">
              <a:xfrm>
                <a:off x="2328" y="758"/>
                <a:ext cx="242" cy="242"/>
              </a:xfrm>
              <a:prstGeom prst="ellipse">
                <a:avLst/>
              </a:prstGeom>
              <a:solidFill>
                <a:srgbClr val="FFD8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7" name="Oval 6"/>
              <p:cNvSpPr>
                <a:spLocks noChangeArrowheads="1"/>
              </p:cNvSpPr>
              <p:nvPr/>
            </p:nvSpPr>
            <p:spPr bwMode="auto">
              <a:xfrm>
                <a:off x="2979" y="889"/>
                <a:ext cx="242" cy="242"/>
              </a:xfrm>
              <a:prstGeom prst="ellipse">
                <a:avLst/>
              </a:prstGeom>
              <a:solidFill>
                <a:srgbClr val="FFD8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8" name="Oval 7"/>
              <p:cNvSpPr>
                <a:spLocks noChangeArrowheads="1"/>
              </p:cNvSpPr>
              <p:nvPr/>
            </p:nvSpPr>
            <p:spPr bwMode="auto">
              <a:xfrm>
                <a:off x="2562" y="1156"/>
                <a:ext cx="242" cy="242"/>
              </a:xfrm>
              <a:prstGeom prst="ellipse">
                <a:avLst/>
              </a:prstGeom>
              <a:solidFill>
                <a:srgbClr val="FFD8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9" name="Line 8"/>
              <p:cNvSpPr>
                <a:spLocks noChangeShapeType="1"/>
              </p:cNvSpPr>
              <p:nvPr/>
            </p:nvSpPr>
            <p:spPr bwMode="auto">
              <a:xfrm>
                <a:off x="2577" y="887"/>
                <a:ext cx="402" cy="99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/>
            </p:spPr>
            <p:txBody>
              <a:bodyPr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0" name="Line 9"/>
              <p:cNvSpPr>
                <a:spLocks noChangeShapeType="1"/>
              </p:cNvSpPr>
              <p:nvPr/>
            </p:nvSpPr>
            <p:spPr bwMode="auto">
              <a:xfrm>
                <a:off x="2470" y="1000"/>
                <a:ext cx="132" cy="18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/>
            </p:spPr>
            <p:txBody>
              <a:bodyPr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1" name="Line 10"/>
              <p:cNvSpPr>
                <a:spLocks noChangeShapeType="1"/>
              </p:cNvSpPr>
              <p:nvPr/>
            </p:nvSpPr>
            <p:spPr bwMode="auto">
              <a:xfrm flipV="1">
                <a:off x="2798" y="1081"/>
                <a:ext cx="206" cy="15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/>
            </p:spPr>
            <p:txBody>
              <a:bodyPr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22" name="Text Box 11"/>
            <p:cNvSpPr txBox="1">
              <a:spLocks noChangeArrowheads="1"/>
            </p:cNvSpPr>
            <p:nvPr/>
          </p:nvSpPr>
          <p:spPr bwMode="auto">
            <a:xfrm>
              <a:off x="6278562" y="4709755"/>
              <a:ext cx="2484438" cy="276999"/>
            </a:xfrm>
            <a:prstGeom prst="rect">
              <a:avLst/>
            </a:prstGeom>
            <a:solidFill>
              <a:srgbClr val="FFD8FF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(not X or not Y) and A and B</a:t>
              </a:r>
            </a:p>
          </p:txBody>
        </p:sp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6278562" y="5545824"/>
              <a:ext cx="2484438" cy="812530"/>
            </a:xfrm>
            <a:prstGeom prst="rect">
              <a:avLst/>
            </a:prstGeom>
            <a:solidFill>
              <a:srgbClr val="FFD8FF"/>
            </a:solidFill>
            <a:ln>
              <a:noFill/>
            </a:ln>
            <a:extLst/>
          </p:spPr>
          <p:txBody>
            <a:bodyPr wrap="square" anchor="b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if (x &gt; y)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   z = x - y;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else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  z = 2 * x;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88862" y="932688"/>
              <a:ext cx="35830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New view</a:t>
              </a:r>
            </a:p>
            <a:p>
              <a:pPr algn="ctr"/>
              <a:r>
                <a:rPr lang="en-US" sz="22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(</a:t>
              </a:r>
              <a:r>
                <a:rPr lang="en-US" sz="2200" b="0" dirty="0" smtClean="0">
                  <a:solidFill>
                    <a:srgbClr val="FFFF00"/>
                  </a:solidFill>
                  <a:latin typeface="Verdana" charset="0"/>
                  <a:ea typeface="Verdana" charset="0"/>
                  <a:cs typeface="Verdana" charset="0"/>
                </a:rPr>
                <a:t>structures</a:t>
              </a:r>
              <a:r>
                <a:rPr lang="en-US" sz="22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 and </a:t>
              </a:r>
              <a:r>
                <a:rPr lang="en-US" sz="2200" b="0" dirty="0" smtClean="0">
                  <a:solidFill>
                    <a:srgbClr val="FFFF00"/>
                  </a:solidFill>
                  <a:latin typeface="Verdana" charset="0"/>
                  <a:ea typeface="Verdana" charset="0"/>
                  <a:cs typeface="Verdana" charset="0"/>
                </a:rPr>
                <a:t>criteria</a:t>
              </a:r>
              <a:r>
                <a:rPr lang="en-US" sz="22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)</a:t>
              </a:r>
              <a:endParaRPr lang="en-US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2" name="Text Box 14"/>
            <p:cNvSpPr txBox="1">
              <a:spLocks noChangeArrowheads="1"/>
            </p:cNvSpPr>
            <p:nvPr/>
          </p:nvSpPr>
          <p:spPr bwMode="auto">
            <a:xfrm>
              <a:off x="6204390" y="2167354"/>
              <a:ext cx="2558610" cy="705340"/>
            </a:xfrm>
            <a:prstGeom prst="rect">
              <a:avLst/>
            </a:prstGeom>
            <a:solidFill>
              <a:srgbClr val="FFD8FF"/>
            </a:solidFill>
            <a:ln>
              <a:noFill/>
            </a:ln>
            <a:extLst/>
          </p:spPr>
          <p:txBody>
            <a:bodyPr wrap="square" anchor="ctr">
              <a:no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A: {0, 1, &gt;1} 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B: {undergraduate, graduate}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C: {1000, 2000, 3000, 4000}</a:t>
              </a:r>
              <a:endParaRPr lang="en-US" sz="12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562600" y="1828800"/>
              <a:ext cx="3352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Input space (sets)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562601" y="3124200"/>
              <a:ext cx="12141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Graphs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562600" y="4367093"/>
              <a:ext cx="2514601" cy="35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Logical expressions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541264" y="5203162"/>
              <a:ext cx="3291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Syntax structures (grammar)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Notions in Testing</a:t>
            </a:r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152400" y="932688"/>
            <a:ext cx="5038778" cy="4782312"/>
            <a:chOff x="152400" y="932688"/>
            <a:chExt cx="5038778" cy="4782312"/>
          </a:xfrm>
        </p:grpSpPr>
        <p:grpSp>
          <p:nvGrpSpPr>
            <p:cNvPr id="80" name="Group 79"/>
            <p:cNvGrpSpPr/>
            <p:nvPr/>
          </p:nvGrpSpPr>
          <p:grpSpPr>
            <a:xfrm>
              <a:off x="152400" y="2359154"/>
              <a:ext cx="5038778" cy="3355846"/>
              <a:chOff x="152400" y="2020826"/>
              <a:chExt cx="5038778" cy="335584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52400" y="2020826"/>
                <a:ext cx="5038778" cy="3355846"/>
                <a:chOff x="152400" y="2020826"/>
                <a:chExt cx="5038778" cy="3355846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152400" y="2020826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Requirements </a:t>
                  </a:r>
                </a:p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Analysis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401902" y="2740152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Architectural</a:t>
                  </a:r>
                </a:p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Design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706702" y="3456432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Subsystem</a:t>
                  </a:r>
                </a:p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Design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1011502" y="4178808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Detailed</a:t>
                  </a:r>
                </a:p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Design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1316302" y="4919472"/>
                  <a:ext cx="1280160" cy="45720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Implementation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093898" y="2020826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Acceptance</a:t>
                  </a:r>
                </a:p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789098" y="2740152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System</a:t>
                  </a:r>
                </a:p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484298" y="3456432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Integration</a:t>
                  </a:r>
                </a:p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179498" y="4178808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Module</a:t>
                  </a:r>
                </a:p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2895600" y="4919472"/>
                  <a:ext cx="1097280" cy="457200"/>
                </a:xfrm>
                <a:prstGeom prst="rect">
                  <a:avLst/>
                </a:prstGeom>
                <a:solidFill>
                  <a:srgbClr val="73FBA9"/>
                </a:solidFill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Unit</a:t>
                  </a:r>
                </a:p>
                <a:p>
                  <a:pPr algn="ctr"/>
                  <a:r>
                    <a:rPr lang="en-US" sz="1200" b="0" dirty="0" smtClean="0">
                      <a:latin typeface="Verdana" charset="0"/>
                      <a:ea typeface="Verdana" charset="0"/>
                      <a:cs typeface="Verdana" charset="0"/>
                    </a:rPr>
                    <a:t>Test</a:t>
                  </a:r>
                  <a:endParaRPr lang="en-US" sz="1200" b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42316" y="2464308"/>
                <a:ext cx="1060704" cy="2651760"/>
                <a:chOff x="242316" y="2464308"/>
                <a:chExt cx="1060704" cy="2651760"/>
              </a:xfrm>
            </p:grpSpPr>
            <p:cxnSp>
              <p:nvCxnSpPr>
                <p:cNvPr id="39" name="Elbow Connector 38"/>
                <p:cNvCxnSpPr/>
                <p:nvPr/>
              </p:nvCxnSpPr>
              <p:spPr>
                <a:xfrm rot="16200000" flipH="1">
                  <a:off x="73152" y="2633472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/>
                <p:nvPr/>
              </p:nvCxnSpPr>
              <p:spPr>
                <a:xfrm rot="16200000" flipH="1">
                  <a:off x="387373" y="3346704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Elbow Connector 42"/>
                <p:cNvCxnSpPr/>
                <p:nvPr/>
              </p:nvCxnSpPr>
              <p:spPr>
                <a:xfrm rot="16200000" flipH="1">
                  <a:off x="676656" y="4069080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Elbow Connector 43"/>
                <p:cNvCxnSpPr/>
                <p:nvPr/>
              </p:nvCxnSpPr>
              <p:spPr>
                <a:xfrm rot="16200000" flipH="1">
                  <a:off x="978408" y="4791456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 flipH="1">
                <a:off x="3962400" y="2464308"/>
                <a:ext cx="1060704" cy="2651760"/>
                <a:chOff x="440436" y="2464308"/>
                <a:chExt cx="1060704" cy="2651760"/>
              </a:xfrm>
            </p:grpSpPr>
            <p:cxnSp>
              <p:nvCxnSpPr>
                <p:cNvPr id="57" name="Elbow Connector 56"/>
                <p:cNvCxnSpPr/>
                <p:nvPr/>
              </p:nvCxnSpPr>
              <p:spPr>
                <a:xfrm rot="16200000" flipH="1">
                  <a:off x="271272" y="2633472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Elbow Connector 57"/>
                <p:cNvCxnSpPr/>
                <p:nvPr/>
              </p:nvCxnSpPr>
              <p:spPr>
                <a:xfrm rot="16200000" flipH="1">
                  <a:off x="585493" y="3346704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Elbow Connector 58"/>
                <p:cNvCxnSpPr/>
                <p:nvPr/>
              </p:nvCxnSpPr>
              <p:spPr>
                <a:xfrm rot="16200000" flipH="1">
                  <a:off x="874776" y="4069080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Elbow Connector 59"/>
                <p:cNvCxnSpPr/>
                <p:nvPr/>
              </p:nvCxnSpPr>
              <p:spPr>
                <a:xfrm rot="16200000" flipH="1">
                  <a:off x="1176528" y="4791456"/>
                  <a:ext cx="493776" cy="155448"/>
                </a:xfrm>
                <a:prstGeom prst="bentConnector2">
                  <a:avLst/>
                </a:prstGeom>
                <a:ln w="19050">
                  <a:solidFill>
                    <a:srgbClr val="FFFFFF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Arrow Connector 61"/>
              <p:cNvCxnSpPr/>
              <p:nvPr/>
            </p:nvCxnSpPr>
            <p:spPr>
              <a:xfrm>
                <a:off x="2438400" y="4406879"/>
                <a:ext cx="583036" cy="529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2136934" y="3659262"/>
                <a:ext cx="1215866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1834462" y="2953512"/>
                <a:ext cx="1810512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1572768" y="2240280"/>
                <a:ext cx="2377440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/>
            <p:cNvSpPr/>
            <p:nvPr/>
          </p:nvSpPr>
          <p:spPr>
            <a:xfrm>
              <a:off x="1448800" y="932688"/>
              <a:ext cx="259878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Old view (</a:t>
              </a:r>
              <a:r>
                <a:rPr lang="en-US" sz="2200" b="0" dirty="0" smtClean="0">
                  <a:solidFill>
                    <a:srgbClr val="FFFF00"/>
                  </a:solidFill>
                  <a:latin typeface="Verdana" charset="0"/>
                  <a:ea typeface="Verdana" charset="0"/>
                  <a:cs typeface="Verdana" charset="0"/>
                </a:rPr>
                <a:t>phase</a:t>
              </a:r>
              <a:r>
                <a:rPr lang="en-US" sz="22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)</a:t>
              </a:r>
              <a:endParaRPr lang="en-US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cxnSp>
        <p:nvCxnSpPr>
          <p:cNvPr id="89" name="Straight Connector 88"/>
          <p:cNvCxnSpPr/>
          <p:nvPr/>
        </p:nvCxnSpPr>
        <p:spPr>
          <a:xfrm>
            <a:off x="5410200" y="1143000"/>
            <a:ext cx="0" cy="5257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184165" y="5866148"/>
            <a:ext cx="1378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[AO, p </a:t>
            </a:r>
            <a:r>
              <a:rPr lang="en-US" sz="1400" b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12]</a:t>
            </a:r>
            <a:endParaRPr lang="en-US" sz="14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" name="Straight Arrow Connector 3"/>
          <p:cNvCxnSpPr>
            <a:stCxn id="28" idx="3"/>
            <a:endCxn id="35" idx="1"/>
          </p:cNvCxnSpPr>
          <p:nvPr/>
        </p:nvCxnSpPr>
        <p:spPr>
          <a:xfrm>
            <a:off x="2596462" y="5486400"/>
            <a:ext cx="299138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228600" y="1219200"/>
            <a:ext cx="3374135" cy="4800600"/>
            <a:chOff x="5541264" y="1828800"/>
            <a:chExt cx="3374135" cy="4800600"/>
          </a:xfrm>
        </p:grpSpPr>
        <p:grpSp>
          <p:nvGrpSpPr>
            <p:cNvPr id="15" name="Group 4"/>
            <p:cNvGrpSpPr>
              <a:grpSpLocks/>
            </p:cNvGrpSpPr>
            <p:nvPr/>
          </p:nvGrpSpPr>
          <p:grpSpPr bwMode="auto">
            <a:xfrm>
              <a:off x="6477000" y="3295518"/>
              <a:ext cx="1417638" cy="1016000"/>
              <a:chOff x="2261" y="818"/>
              <a:chExt cx="893" cy="640"/>
            </a:xfrm>
            <a:solidFill>
              <a:schemeClr val="bg2"/>
            </a:solidFill>
          </p:grpSpPr>
          <p:sp>
            <p:nvSpPr>
              <p:cNvPr id="16" name="Oval 5"/>
              <p:cNvSpPr>
                <a:spLocks noChangeArrowheads="1"/>
              </p:cNvSpPr>
              <p:nvPr/>
            </p:nvSpPr>
            <p:spPr bwMode="auto">
              <a:xfrm>
                <a:off x="2261" y="818"/>
                <a:ext cx="242" cy="242"/>
              </a:xfrm>
              <a:prstGeom prst="ellipse">
                <a:avLst/>
              </a:prstGeom>
              <a:solidFill>
                <a:srgbClr val="FFD8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7" name="Oval 6"/>
              <p:cNvSpPr>
                <a:spLocks noChangeArrowheads="1"/>
              </p:cNvSpPr>
              <p:nvPr/>
            </p:nvSpPr>
            <p:spPr bwMode="auto">
              <a:xfrm>
                <a:off x="2912" y="949"/>
                <a:ext cx="242" cy="242"/>
              </a:xfrm>
              <a:prstGeom prst="ellipse">
                <a:avLst/>
              </a:prstGeom>
              <a:solidFill>
                <a:srgbClr val="FFD8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8" name="Oval 7"/>
              <p:cNvSpPr>
                <a:spLocks noChangeArrowheads="1"/>
              </p:cNvSpPr>
              <p:nvPr/>
            </p:nvSpPr>
            <p:spPr bwMode="auto">
              <a:xfrm>
                <a:off x="2495" y="1216"/>
                <a:ext cx="242" cy="242"/>
              </a:xfrm>
              <a:prstGeom prst="ellipse">
                <a:avLst/>
              </a:prstGeom>
              <a:solidFill>
                <a:srgbClr val="FFD8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9" name="Line 8"/>
              <p:cNvSpPr>
                <a:spLocks noChangeShapeType="1"/>
              </p:cNvSpPr>
              <p:nvPr/>
            </p:nvSpPr>
            <p:spPr bwMode="auto">
              <a:xfrm>
                <a:off x="2510" y="947"/>
                <a:ext cx="402" cy="99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/>
            </p:spPr>
            <p:txBody>
              <a:bodyPr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0" name="Line 9"/>
              <p:cNvSpPr>
                <a:spLocks noChangeShapeType="1"/>
              </p:cNvSpPr>
              <p:nvPr/>
            </p:nvSpPr>
            <p:spPr bwMode="auto">
              <a:xfrm>
                <a:off x="2403" y="1060"/>
                <a:ext cx="132" cy="18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/>
            </p:spPr>
            <p:txBody>
              <a:bodyPr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1" name="Line 10"/>
              <p:cNvSpPr>
                <a:spLocks noChangeShapeType="1"/>
              </p:cNvSpPr>
              <p:nvPr/>
            </p:nvSpPr>
            <p:spPr bwMode="auto">
              <a:xfrm flipV="1">
                <a:off x="2731" y="1141"/>
                <a:ext cx="206" cy="153"/>
              </a:xfrm>
              <a:prstGeom prst="line">
                <a:avLst/>
              </a:prstGeom>
              <a:grpFill/>
              <a:ln w="19050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/>
            </p:spPr>
            <p:txBody>
              <a:bodyPr/>
              <a:lstStyle/>
              <a:p>
                <a:endParaRPr lang="en-US" sz="12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22" name="Text Box 11"/>
            <p:cNvSpPr txBox="1">
              <a:spLocks noChangeArrowheads="1"/>
            </p:cNvSpPr>
            <p:nvPr/>
          </p:nvSpPr>
          <p:spPr bwMode="auto">
            <a:xfrm>
              <a:off x="6278562" y="4904601"/>
              <a:ext cx="2484438" cy="276999"/>
            </a:xfrm>
            <a:prstGeom prst="rect">
              <a:avLst/>
            </a:prstGeom>
            <a:solidFill>
              <a:srgbClr val="FFD8FF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(not X or not Y) and A and B</a:t>
              </a:r>
            </a:p>
          </p:txBody>
        </p:sp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6278562" y="5816870"/>
              <a:ext cx="2484438" cy="812530"/>
            </a:xfrm>
            <a:prstGeom prst="rect">
              <a:avLst/>
            </a:prstGeom>
            <a:solidFill>
              <a:srgbClr val="FFD8FF"/>
            </a:solidFill>
            <a:ln>
              <a:noFill/>
            </a:ln>
            <a:extLst/>
          </p:spPr>
          <p:txBody>
            <a:bodyPr wrap="square" anchor="b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if (x &gt; y)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   z = x - y;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else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  z = 2 * x;</a:t>
              </a:r>
            </a:p>
          </p:txBody>
        </p:sp>
        <p:sp>
          <p:nvSpPr>
            <p:cNvPr id="82" name="Text Box 14"/>
            <p:cNvSpPr txBox="1">
              <a:spLocks noChangeArrowheads="1"/>
            </p:cNvSpPr>
            <p:nvPr/>
          </p:nvSpPr>
          <p:spPr bwMode="auto">
            <a:xfrm>
              <a:off x="6204390" y="2167354"/>
              <a:ext cx="2558610" cy="705340"/>
            </a:xfrm>
            <a:prstGeom prst="rect">
              <a:avLst/>
            </a:prstGeom>
            <a:solidFill>
              <a:srgbClr val="FFD8FF"/>
            </a:solidFill>
            <a:ln>
              <a:noFill/>
            </a:ln>
            <a:extLst/>
          </p:spPr>
          <p:txBody>
            <a:bodyPr wrap="square" anchor="ctr">
              <a:no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A: {0, 1, &gt;1} 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B: {undergraduate, graduate}</a:t>
              </a:r>
            </a:p>
            <a:p>
              <a:pPr>
                <a:lnSpc>
                  <a:spcPct val="60000"/>
                </a:lnSpc>
                <a:spcBef>
                  <a:spcPct val="50000"/>
                </a:spcBef>
              </a:pPr>
              <a:r>
                <a:rPr lang="en-US" sz="12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C: {1000, 2000, 3000, 4000}</a:t>
              </a:r>
              <a:endParaRPr lang="en-US" sz="12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562600" y="1828800"/>
              <a:ext cx="3352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Input space (sets)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562601" y="3157954"/>
              <a:ext cx="12141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Graphs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562600" y="4561939"/>
              <a:ext cx="2514601" cy="350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Logical expressions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541264" y="5474208"/>
              <a:ext cx="32918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Syntax structures (grammar)</a:t>
              </a:r>
              <a:endParaRPr lang="en-US" sz="16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New: Structures and Criteria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 rot="26030">
            <a:off x="3678005" y="1010702"/>
            <a:ext cx="5329958" cy="5409930"/>
          </a:xfrm>
          <a:prstGeom prst="rect">
            <a:avLst/>
          </a:prstGeom>
          <a:noFill/>
          <a:ln w="38100">
            <a:noFill/>
          </a:ln>
        </p:spPr>
        <p:txBody>
          <a:bodyPr wrap="square" anchor="ctr">
            <a:noAutofit/>
          </a:bodyPr>
          <a:lstStyle/>
          <a:p>
            <a:pPr marL="114300">
              <a:spcBef>
                <a:spcPts val="70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Test design </a:t>
            </a:r>
            <a:r>
              <a:rPr lang="en-US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is largely the same at each phase</a:t>
            </a:r>
          </a:p>
          <a:p>
            <a:pPr marL="457200" indent="-342900">
              <a:spcBef>
                <a:spcPts val="700"/>
              </a:spcBef>
              <a:buFont typeface="Arial" charset="0"/>
              <a:buChar char="•"/>
            </a:pP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Creating the </a:t>
            </a:r>
            <a:r>
              <a:rPr lang="en-US" sz="1800" b="0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structure </a:t>
            </a: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is different</a:t>
            </a:r>
          </a:p>
          <a:p>
            <a:pPr marL="457200" indent="-342900">
              <a:spcBef>
                <a:spcPts val="700"/>
              </a:spcBef>
              <a:buFont typeface="Arial" charset="0"/>
              <a:buChar char="•"/>
            </a:pP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Choosing </a:t>
            </a:r>
            <a:r>
              <a:rPr lang="en-US" sz="1800" b="0" dirty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en-US" sz="1800" b="0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automating</a:t>
            </a: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the tests is </a:t>
            </a: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different</a:t>
            </a:r>
          </a:p>
          <a:p>
            <a:pPr marL="457200" indent="-342900">
              <a:spcBef>
                <a:spcPts val="700"/>
              </a:spcBef>
              <a:buFont typeface="Arial" charset="0"/>
              <a:buChar char="•"/>
            </a:pPr>
            <a:endParaRPr lang="en-US" sz="20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114300">
              <a:spcBef>
                <a:spcPts val="0"/>
              </a:spcBef>
            </a:pPr>
            <a:r>
              <a:rPr lang="en-US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Tester defines a structure of the software and then find ways to cover it </a:t>
            </a:r>
          </a:p>
          <a:p>
            <a:pPr marL="114300">
              <a:spcBef>
                <a:spcPts val="700"/>
              </a:spcBef>
            </a:pPr>
            <a:endParaRPr lang="en-US" sz="20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114300">
              <a:spcBef>
                <a:spcPts val="0"/>
              </a:spcBef>
            </a:pPr>
            <a:r>
              <a:rPr lang="en-US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Structures can be extracted from lots of software artifacts</a:t>
            </a:r>
          </a:p>
          <a:p>
            <a:pPr marL="457200" indent="-342900">
              <a:spcBef>
                <a:spcPts val="1200"/>
              </a:spcBef>
              <a:buFont typeface="Arial" charset="0"/>
              <a:buChar char="•"/>
            </a:pPr>
            <a:r>
              <a:rPr lang="en-US" sz="1800" b="0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Graphs</a:t>
            </a: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– from UML use cases, finite state machines, source code, </a:t>
            </a:r>
            <a:r>
              <a:rPr lang="is-I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…</a:t>
            </a:r>
          </a:p>
          <a:p>
            <a:pPr marL="457200" indent="-342900">
              <a:spcBef>
                <a:spcPts val="1200"/>
              </a:spcBef>
              <a:buFont typeface="Arial" charset="0"/>
              <a:buChar char="•"/>
            </a:pPr>
            <a:r>
              <a:rPr lang="is-IS" sz="1800" b="0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Logical expressions </a:t>
            </a:r>
            <a:r>
              <a:rPr lang="is-I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– from decisions in program source, guards on transitions, conditionals in use cases, ...</a:t>
            </a:r>
            <a:endParaRPr lang="en-US" sz="1800" b="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37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8600" y="4114800"/>
            <a:ext cx="8763000" cy="2286000"/>
            <a:chOff x="228600" y="4038600"/>
            <a:chExt cx="8763000" cy="2438400"/>
          </a:xfrm>
        </p:grpSpPr>
        <p:sp>
          <p:nvSpPr>
            <p:cNvPr id="6" name="Rectangle 5"/>
            <p:cNvSpPr/>
            <p:nvPr/>
          </p:nvSpPr>
          <p:spPr>
            <a:xfrm>
              <a:off x="228600" y="4038600"/>
              <a:ext cx="8763000" cy="24384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38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918704" y="4087368"/>
              <a:ext cx="1004699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800" b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Review</a:t>
              </a:r>
              <a:endParaRPr lang="en-US" sz="18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Coverage Criteria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90601"/>
            <a:ext cx="8686800" cy="5486399"/>
          </a:xfrm>
        </p:spPr>
        <p:txBody>
          <a:bodyPr>
            <a:noAutofit/>
          </a:bodyPr>
          <a:lstStyle/>
          <a:p>
            <a:pPr marL="14288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Coverage Criterion</a:t>
            </a:r>
          </a:p>
          <a:p>
            <a:pPr marL="290513" indent="-276225">
              <a:spcBef>
                <a:spcPts val="700"/>
              </a:spcBef>
              <a:spcAft>
                <a:spcPts val="0"/>
              </a:spcAft>
            </a:pPr>
            <a:r>
              <a:rPr lang="en-US" sz="2000" dirty="0" smtClean="0"/>
              <a:t>A rule or collection of rules that impose test requirements on a test set</a:t>
            </a:r>
          </a:p>
          <a:p>
            <a:pPr marL="290513" indent="-276225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14288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Test requirement</a:t>
            </a:r>
          </a:p>
          <a:p>
            <a:pPr marL="357188" indent="-342900">
              <a:spcBef>
                <a:spcPts val="700"/>
              </a:spcBef>
              <a:spcAft>
                <a:spcPts val="0"/>
              </a:spcAft>
            </a:pPr>
            <a:r>
              <a:rPr lang="en-US" sz="2000" dirty="0" smtClean="0"/>
              <a:t>A specific element of a software artifact that a test case must satisfy or cover</a:t>
            </a:r>
          </a:p>
          <a:p>
            <a:pPr marL="357188" indent="-342900">
              <a:spcBef>
                <a:spcPts val="700"/>
              </a:spcBef>
              <a:spcAft>
                <a:spcPts val="0"/>
              </a:spcAft>
            </a:pPr>
            <a:r>
              <a:rPr lang="en-US" sz="2000" dirty="0"/>
              <a:t>Depends on the specific artifact under </a:t>
            </a:r>
            <a:r>
              <a:rPr lang="en-US" sz="2000" dirty="0" smtClean="0"/>
              <a:t>test</a:t>
            </a:r>
            <a:endParaRPr lang="en-US" sz="2200" dirty="0" smtClean="0"/>
          </a:p>
          <a:p>
            <a:pPr marL="14288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 smtClean="0">
              <a:solidFill>
                <a:srgbClr val="FFFF00"/>
              </a:solidFill>
            </a:endParaRPr>
          </a:p>
          <a:p>
            <a:pPr marL="14288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Test case</a:t>
            </a:r>
          </a:p>
          <a:p>
            <a:pPr marL="357188" indent="-342900">
              <a:spcBef>
                <a:spcPts val="700"/>
              </a:spcBef>
              <a:spcAft>
                <a:spcPts val="0"/>
              </a:spcAft>
            </a:pPr>
            <a:r>
              <a:rPr lang="en-US" sz="1800" dirty="0" smtClean="0"/>
              <a:t>A set of test inputs, execution conditions, and expected results, developed for a particular test scenario to verify whether the system under test satisfies a specific requirement</a:t>
            </a:r>
            <a:endParaRPr lang="en-US" sz="1800" dirty="0"/>
          </a:p>
          <a:p>
            <a:pPr marL="14288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Test set</a:t>
            </a:r>
          </a:p>
          <a:p>
            <a:pPr marL="357188" indent="-342900">
              <a:spcBef>
                <a:spcPts val="700"/>
              </a:spcBef>
              <a:spcAft>
                <a:spcPts val="0"/>
              </a:spcAft>
            </a:pPr>
            <a:r>
              <a:rPr lang="en-US" sz="1800" dirty="0" smtClean="0"/>
              <a:t>A set of test cases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273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Blow Pop Coverage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4114800"/>
            <a:ext cx="8583706" cy="2155162"/>
          </a:xfrm>
        </p:spPr>
        <p:txBody>
          <a:bodyPr>
            <a:noAutofit/>
          </a:bodyPr>
          <a:lstStyle/>
          <a:p>
            <a:pPr marL="14288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 smtClean="0"/>
              <a:t>Possible coverage criteria:</a:t>
            </a:r>
          </a:p>
          <a:p>
            <a:pPr marL="29845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 dirty="0" smtClean="0"/>
              <a:t>C1</a:t>
            </a:r>
            <a:r>
              <a:rPr lang="en-US" sz="2000" dirty="0" smtClean="0"/>
              <a:t>: Taste one blow pop of </a:t>
            </a:r>
            <a:r>
              <a:rPr lang="en-US" sz="2000" dirty="0" smtClean="0">
                <a:solidFill>
                  <a:srgbClr val="FFFF00"/>
                </a:solidFill>
              </a:rPr>
              <a:t>each flavor</a:t>
            </a:r>
          </a:p>
          <a:p>
            <a:pPr marL="915988" indent="-617538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smtClean="0"/>
              <a:t>(deciding if red blow pop is cherry, strawberry, or watermelon is a controllability problem)</a:t>
            </a:r>
          </a:p>
          <a:p>
            <a:pPr marL="29845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i="1" dirty="0" smtClean="0"/>
              <a:t>C2</a:t>
            </a:r>
            <a:r>
              <a:rPr lang="en-US" sz="2000" dirty="0" smtClean="0"/>
              <a:t>: Taste one </a:t>
            </a:r>
            <a:r>
              <a:rPr lang="en-US" sz="2000" dirty="0"/>
              <a:t>blow pop</a:t>
            </a:r>
            <a:r>
              <a:rPr lang="en-US" sz="2000" dirty="0" smtClean="0"/>
              <a:t> of </a:t>
            </a:r>
            <a:r>
              <a:rPr lang="en-US" sz="2000" dirty="0" smtClean="0">
                <a:solidFill>
                  <a:srgbClr val="FFFF00"/>
                </a:solidFill>
              </a:rPr>
              <a:t>each color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124200" y="990601"/>
            <a:ext cx="3429000" cy="2645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200" b="0" dirty="0" smtClean="0">
                <a:solidFill>
                  <a:srgbClr val="FFFF00"/>
                </a:solidFill>
              </a:rPr>
              <a:t>Flavors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Cherry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Blue razz berry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Strawberry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Sour apple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Grape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Watermelon</a:t>
            </a:r>
            <a:endParaRPr lang="en-US" sz="18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943600" y="990601"/>
            <a:ext cx="3048000" cy="2645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200" b="0" dirty="0" smtClean="0">
                <a:solidFill>
                  <a:srgbClr val="FFFF00"/>
                </a:solidFill>
              </a:rPr>
              <a:t>Colors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Red (Cherry, strawberry, watermelon) 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Blue (Blue razz berry)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Green (Sour apple)</a:t>
            </a:r>
          </a:p>
          <a:p>
            <a:pPr marL="290513" indent="-276225" fontAlgn="auto">
              <a:spcBef>
                <a:spcPts val="700"/>
              </a:spcBef>
              <a:spcAft>
                <a:spcPts val="0"/>
              </a:spcAft>
            </a:pPr>
            <a:r>
              <a:rPr lang="en-US" sz="1800" b="0" dirty="0" smtClean="0"/>
              <a:t>Purple (Grape)</a:t>
            </a:r>
            <a:endParaRPr lang="en-US" sz="1800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243840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C7ABAC5F-4A0E-2945-8E91-432D26F03F04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387DAE7-F204-0A40-B45D-254ADC6404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9A2F069E-738A-A64D-AEE1-F63CFCD9A603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885DFEA-43E3-0B48-8D74-E587D3CD9401}"/>
    </a:ext>
  </a:extLst>
</a:theme>
</file>

<file path=ppt/theme/theme5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151CCBC9-1AC2-E444-A635-887FFDF05CC4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swtest-template</Template>
  <TotalTime>22196</TotalTime>
  <Words>1701</Words>
  <Application>Microsoft Macintosh PowerPoint</Application>
  <PresentationFormat>On-screen Show (4:3)</PresentationFormat>
  <Paragraphs>357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Apple Braille</vt:lpstr>
      <vt:lpstr>Calibri</vt:lpstr>
      <vt:lpstr>Century Schoolbook</vt:lpstr>
      <vt:lpstr>Gill Sans MT</vt:lpstr>
      <vt:lpstr>Times New Roman</vt:lpstr>
      <vt:lpstr>Verdana</vt:lpstr>
      <vt:lpstr>Wingdings 2</vt:lpstr>
      <vt:lpstr>Arial</vt:lpstr>
      <vt:lpstr>3_Custom Design</vt:lpstr>
      <vt:lpstr>2_Custom Design</vt:lpstr>
      <vt:lpstr>1_Custom Design</vt:lpstr>
      <vt:lpstr>Custom Design</vt:lpstr>
      <vt:lpstr>View</vt:lpstr>
      <vt:lpstr>Coverage-Based Test Design  CS 4501 / 6501  Software Testing</vt:lpstr>
      <vt:lpstr>Today’s Objectives</vt:lpstr>
      <vt:lpstr>All Possible Inputs?</vt:lpstr>
      <vt:lpstr>Coverage Criteria</vt:lpstr>
      <vt:lpstr>Benefits of Coverage Criteria</vt:lpstr>
      <vt:lpstr>Changing Notions in Testing</vt:lpstr>
      <vt:lpstr>New: Structures and Criteria</vt:lpstr>
      <vt:lpstr>Test Coverage Criteria</vt:lpstr>
      <vt:lpstr>Example: Blow Pop Coverage</vt:lpstr>
      <vt:lpstr>Example: Blow Pop Coverage</vt:lpstr>
      <vt:lpstr>Example: Source Code</vt:lpstr>
      <vt:lpstr>Coverage</vt:lpstr>
      <vt:lpstr>Blow Pop Coverage (continue)</vt:lpstr>
      <vt:lpstr>Coverage Level</vt:lpstr>
      <vt:lpstr>Blow Pop Coverage (continue)</vt:lpstr>
      <vt:lpstr>Infeasible Test Requirement</vt:lpstr>
      <vt:lpstr>Two Ways to Use Test Criteria</vt:lpstr>
      <vt:lpstr>Implementation of Test Criteria </vt:lpstr>
      <vt:lpstr>Comparing Criteria</vt:lpstr>
      <vt:lpstr>Blow Pop Coverage (Subsume)</vt:lpstr>
      <vt:lpstr>Characteristics of a Good Coverage Criterion</vt:lpstr>
      <vt:lpstr>Advantages of Using Criteria</vt:lpstr>
      <vt:lpstr>Summary</vt:lpstr>
      <vt:lpstr>What’s Next?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 CS 4501 / 6501  Software Testing</dc:title>
  <dc:subject/>
  <dc:creator>Microsoft Office User</dc:creator>
  <cp:keywords/>
  <dc:description/>
  <cp:lastModifiedBy>Microsoft Office User</cp:lastModifiedBy>
  <cp:revision>1052</cp:revision>
  <cp:lastPrinted>2017-09-18T15:46:24Z</cp:lastPrinted>
  <dcterms:created xsi:type="dcterms:W3CDTF">2017-07-01T01:04:54Z</dcterms:created>
  <dcterms:modified xsi:type="dcterms:W3CDTF">2017-09-19T14:34:05Z</dcterms:modified>
  <cp:category/>
</cp:coreProperties>
</file>